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96" r:id="rId2"/>
    <p:sldId id="261" r:id="rId3"/>
    <p:sldId id="262" r:id="rId4"/>
    <p:sldId id="282" r:id="rId5"/>
    <p:sldId id="280" r:id="rId6"/>
    <p:sldId id="264" r:id="rId7"/>
    <p:sldId id="301" r:id="rId8"/>
    <p:sldId id="299" r:id="rId9"/>
    <p:sldId id="271" r:id="rId10"/>
    <p:sldId id="272" r:id="rId11"/>
    <p:sldId id="273" r:id="rId12"/>
    <p:sldId id="302" r:id="rId13"/>
    <p:sldId id="295" r:id="rId14"/>
    <p:sldId id="300" r:id="rId15"/>
    <p:sldId id="298" r:id="rId16"/>
    <p:sldId id="29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B3DB4-D119-4572-866E-8A5172CE1810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E48C-228B-4505-B27F-72C8232C5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21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68984-47D5-42ED-BED0-6A3C0F7886F5}" type="datetimeFigureOut">
              <a:rPr lang="en-US" smtClean="0"/>
              <a:pPr/>
              <a:t>4/21/2014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7D9CE-462F-499A-8AF5-7CE7FEF809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569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E321-EFE6-4287-A0BB-2BA57BB294CB}" type="datetimeFigureOut">
              <a:rPr lang="en-US" smtClean="0"/>
              <a:pPr/>
              <a:t>4/21/2014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99A5155-B32C-4550-8A28-517C4D7F51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E321-EFE6-4287-A0BB-2BA57BB294CB}" type="datetimeFigureOut">
              <a:rPr lang="en-US" smtClean="0"/>
              <a:pPr/>
              <a:t>4/21/2014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5155-B32C-4550-8A28-517C4D7F51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E321-EFE6-4287-A0BB-2BA57BB294CB}" type="datetimeFigureOut">
              <a:rPr lang="en-US" smtClean="0"/>
              <a:pPr/>
              <a:t>4/21/2014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5155-B32C-4550-8A28-517C4D7F51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E321-EFE6-4287-A0BB-2BA57BB294CB}" type="datetimeFigureOut">
              <a:rPr lang="en-US" smtClean="0"/>
              <a:pPr/>
              <a:t>4/21/2014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99A5155-B32C-4550-8A28-517C4D7F51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E321-EFE6-4287-A0BB-2BA57BB294CB}" type="datetimeFigureOut">
              <a:rPr lang="en-US" smtClean="0"/>
              <a:pPr/>
              <a:t>4/21/2014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5155-B32C-4550-8A28-517C4D7F51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E321-EFE6-4287-A0BB-2BA57BB294CB}" type="datetimeFigureOut">
              <a:rPr lang="en-US" smtClean="0"/>
              <a:pPr/>
              <a:t>4/21/2014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5155-B32C-4550-8A28-517C4D7F51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E321-EFE6-4287-A0BB-2BA57BB294CB}" type="datetimeFigureOut">
              <a:rPr lang="en-US" smtClean="0"/>
              <a:pPr/>
              <a:t>4/21/2014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99A5155-B32C-4550-8A28-517C4D7F51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E321-EFE6-4287-A0BB-2BA57BB294CB}" type="datetimeFigureOut">
              <a:rPr lang="en-US" smtClean="0"/>
              <a:pPr/>
              <a:t>4/21/2014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5155-B32C-4550-8A28-517C4D7F51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E321-EFE6-4287-A0BB-2BA57BB294CB}" type="datetimeFigureOut">
              <a:rPr lang="en-US" smtClean="0"/>
              <a:pPr/>
              <a:t>4/21/2014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5155-B32C-4550-8A28-517C4D7F51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E321-EFE6-4287-A0BB-2BA57BB294CB}" type="datetimeFigureOut">
              <a:rPr lang="en-US" smtClean="0"/>
              <a:pPr/>
              <a:t>4/21/2014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5155-B32C-4550-8A28-517C4D7F51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E321-EFE6-4287-A0BB-2BA57BB294CB}" type="datetimeFigureOut">
              <a:rPr lang="en-US" smtClean="0"/>
              <a:pPr/>
              <a:t>4/21/2014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5155-B32C-4550-8A28-517C4D7F51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403E321-EFE6-4287-A0BB-2BA57BB294CB}" type="datetimeFigureOut">
              <a:rPr lang="en-US" smtClean="0"/>
              <a:pPr/>
              <a:t>4/21/2014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99A5155-B32C-4550-8A28-517C4D7F51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ema.dps.mo.gov/" TargetMode="External"/><Relationship Id="rId2" Type="http://schemas.openxmlformats.org/officeDocument/2006/relationships/hyperlink" Target="http://www.fema.gov/prepared/train.s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dhss.mo.gov/Ready_in_3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C:\Documents and Settings\jbarnes8\My Documents\FEMA-DHS Seals &amp; Signaturees\DHS_FEMA_Signatures_07_31_03\Preferred\Reverse\Spot_Full_Color\DHS_fema_SR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229136"/>
            <a:ext cx="2743200" cy="13240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304800"/>
            <a:ext cx="59436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Preparing Your </a:t>
            </a:r>
          </a:p>
          <a:p>
            <a:r>
              <a:rPr lang="en-US" sz="5400" b="1" dirty="0" smtClean="0"/>
              <a:t>Faith Community </a:t>
            </a:r>
          </a:p>
          <a:p>
            <a:r>
              <a:rPr lang="en-US" sz="5400" b="1" dirty="0" smtClean="0"/>
              <a:t>to Respond</a:t>
            </a:r>
          </a:p>
          <a:p>
            <a:endParaRPr lang="en-US" dirty="0" smtClean="0"/>
          </a:p>
          <a:p>
            <a:r>
              <a:rPr lang="en-US" sz="2800" b="1" dirty="0" smtClean="0"/>
              <a:t>Is a disaster an opportunity to practice your faith?</a:t>
            </a:r>
          </a:p>
          <a:p>
            <a:endParaRPr lang="en-US" dirty="0"/>
          </a:p>
        </p:txBody>
      </p:sp>
      <p:pic>
        <p:nvPicPr>
          <p:cNvPr id="9" name="Picture 13" descr="C:\Documents and Settings\mpickerel\Local Settings\Temporary Internet Files\Content.IE5\25CH3WHA\MP90042286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114800"/>
            <a:ext cx="2819400" cy="2743200"/>
          </a:xfrm>
          <a:prstGeom prst="rect">
            <a:avLst/>
          </a:prstGeom>
          <a:noFill/>
        </p:spPr>
      </p:pic>
      <p:pic>
        <p:nvPicPr>
          <p:cNvPr id="10" name="Picture 6" descr="C:\Documents and Settings\mpickerel\Local Settings\Temporary Internet Files\Content.IE5\PSTAF4B4\MP90014855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657600"/>
            <a:ext cx="3124200" cy="3200400"/>
          </a:xfrm>
          <a:prstGeom prst="rect">
            <a:avLst/>
          </a:prstGeom>
          <a:noFill/>
        </p:spPr>
      </p:pic>
      <p:pic>
        <p:nvPicPr>
          <p:cNvPr id="12" name="Picture 7" descr="C:\Documents and Settings\mpickerel\Local Settings\Temporary Internet Files\Content.IE5\BOJLGZ8D\MP900443375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0"/>
            <a:ext cx="2819400" cy="3657600"/>
          </a:xfrm>
          <a:prstGeom prst="rect">
            <a:avLst/>
          </a:prstGeom>
          <a:noFill/>
        </p:spPr>
      </p:pic>
      <p:pic>
        <p:nvPicPr>
          <p:cNvPr id="13" name="Picture 12" descr="C:\Documents and Settings\mpickerel\Local Settings\Temporary Internet Files\Content.IE5\CY0QBSJU\MC90008977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82931" y="2131466"/>
            <a:ext cx="1813255" cy="15261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756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Mass Care – a High Profile External Ministry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Mass Feeding </a:t>
            </a:r>
            <a:r>
              <a:rPr lang="en-US" dirty="0" smtClean="0"/>
              <a:t>– </a:t>
            </a:r>
          </a:p>
          <a:p>
            <a:pPr lvl="1"/>
            <a:r>
              <a:rPr lang="en-US" dirty="0" smtClean="0"/>
              <a:t>Feeding large populations who have been affected by a disaster.</a:t>
            </a:r>
          </a:p>
          <a:p>
            <a:pPr lvl="2"/>
            <a:r>
              <a:rPr lang="en-US" dirty="0" smtClean="0"/>
              <a:t>Does your FC have the facilities to do feeding of large numbers of people?</a:t>
            </a:r>
          </a:p>
          <a:p>
            <a:pPr lvl="2"/>
            <a:r>
              <a:rPr lang="en-US" dirty="0" smtClean="0"/>
              <a:t>Volunteers should take the food handlers course offered by the LPHA.</a:t>
            </a:r>
          </a:p>
        </p:txBody>
      </p:sp>
      <p:pic>
        <p:nvPicPr>
          <p:cNvPr id="2056" name="Picture 8" descr="C:\Documents and Settings\mpickerel\Local Settings\Temporary Internet Files\Content.IE5\5KZBCNRO\MCj008952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495800"/>
            <a:ext cx="2667000" cy="1600200"/>
          </a:xfrm>
          <a:prstGeom prst="rect">
            <a:avLst/>
          </a:prstGeom>
          <a:noFill/>
        </p:spPr>
      </p:pic>
      <p:pic>
        <p:nvPicPr>
          <p:cNvPr id="2063" name="Picture 15" descr="C:\Documents and Settings\mpickerel\Local Settings\Temporary Internet Files\Content.IE5\SAZ4MA52\MCj025151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6567" y="4648200"/>
            <a:ext cx="181396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Mass Care – a High Profile External Ministry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Distribution of Emergency Supplies </a:t>
            </a:r>
            <a:r>
              <a:rPr lang="en-US" dirty="0" smtClean="0"/>
              <a:t>– </a:t>
            </a:r>
          </a:p>
          <a:p>
            <a:pPr lvl="1"/>
            <a:r>
              <a:rPr lang="en-US" dirty="0" smtClean="0"/>
              <a:t>The distribution of items such as water, food, blankets, (etc.) to survivors of a disaster.</a:t>
            </a:r>
          </a:p>
          <a:p>
            <a:pPr lvl="2"/>
            <a:r>
              <a:rPr lang="en-US" dirty="0" smtClean="0"/>
              <a:t>A facility that can handle a large volume of traffic.</a:t>
            </a:r>
          </a:p>
          <a:p>
            <a:pPr lvl="2"/>
            <a:r>
              <a:rPr lang="en-US" dirty="0" smtClean="0"/>
              <a:t>Storage for bulk supplies</a:t>
            </a:r>
          </a:p>
          <a:p>
            <a:pPr lvl="2"/>
            <a:r>
              <a:rPr lang="en-US" dirty="0" smtClean="0"/>
              <a:t>Volunteers to staff this project 24 hours a day</a:t>
            </a:r>
          </a:p>
          <a:p>
            <a:pPr lvl="1"/>
            <a:endParaRPr lang="en-US" dirty="0"/>
          </a:p>
        </p:txBody>
      </p:sp>
      <p:pic>
        <p:nvPicPr>
          <p:cNvPr id="3074" name="Picture 2" descr="C:\Documents and Settings\mpickerel\Local Settings\Temporary Internet Files\Content.IE5\V1MR0ZGY\MCBD05154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648200"/>
            <a:ext cx="2438400" cy="2209800"/>
          </a:xfrm>
          <a:prstGeom prst="rect">
            <a:avLst/>
          </a:prstGeom>
          <a:noFill/>
        </p:spPr>
      </p:pic>
      <p:pic>
        <p:nvPicPr>
          <p:cNvPr id="3075" name="Picture 3" descr="C:\Documents and Settings\mpickerel\Local Settings\Temporary Internet Files\Content.IE5\G6HZXCB5\MCBD10482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648200"/>
            <a:ext cx="2209800" cy="2061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Mass Care – a High Profile External Ministry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Chain Saw Gangs</a:t>
            </a:r>
          </a:p>
          <a:p>
            <a:r>
              <a:rPr lang="en-US" b="1" dirty="0" smtClean="0"/>
              <a:t>Volunteer Reception Center</a:t>
            </a:r>
          </a:p>
          <a:p>
            <a:pPr lvl="1"/>
            <a:r>
              <a:rPr lang="en-US" dirty="0" smtClean="0"/>
              <a:t>Space for volunteers</a:t>
            </a:r>
          </a:p>
          <a:p>
            <a:r>
              <a:rPr lang="en-US" b="1" dirty="0" smtClean="0"/>
              <a:t>Multi Agency Resource Center</a:t>
            </a:r>
          </a:p>
          <a:p>
            <a:pPr lvl="1"/>
            <a:r>
              <a:rPr lang="en-US" dirty="0" smtClean="0"/>
              <a:t>Room for Agencies and Survivors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Content Placeholder 3" descr="IMGP353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4419600"/>
            <a:ext cx="3886200" cy="2363787"/>
          </a:xfrm>
          <a:prstGeom prst="rect">
            <a:avLst/>
          </a:prstGeom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2" descr="C:\Documents and Settings\mpickerel\Desktop\Mike\My Pictures\Joplin 2011-06-01 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4419600"/>
            <a:ext cx="3962400" cy="2328370"/>
          </a:xfrm>
          <a:prstGeom prst="rect">
            <a:avLst/>
          </a:prstGeom>
          <a:ln w="2857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979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sz="4400" b="1" dirty="0"/>
              <a:t>FEMA Training</a:t>
            </a:r>
          </a:p>
          <a:p>
            <a:pPr>
              <a:buNone/>
              <a:defRPr/>
            </a:pPr>
            <a:r>
              <a:rPr lang="en-US" sz="3300" dirty="0">
                <a:hlinkClick r:id="rId2"/>
              </a:rPr>
              <a:t>http://</a:t>
            </a:r>
            <a:r>
              <a:rPr lang="en-US" sz="3300" dirty="0" smtClean="0">
                <a:hlinkClick r:id="rId2"/>
              </a:rPr>
              <a:t>www.fema.gov/prepared/train.shtm</a:t>
            </a:r>
            <a:endParaRPr lang="en-US" sz="3300" b="1" dirty="0" smtClean="0"/>
          </a:p>
          <a:p>
            <a:pPr>
              <a:buNone/>
              <a:defRPr/>
            </a:pPr>
            <a:endParaRPr lang="en-US" sz="3700" b="1" dirty="0"/>
          </a:p>
          <a:p>
            <a:pPr>
              <a:defRPr/>
            </a:pPr>
            <a:r>
              <a:rPr lang="en-US" sz="3700" b="1" dirty="0" smtClean="0"/>
              <a:t>MO SEMA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hlinkClick r:id="rId3"/>
              </a:rPr>
              <a:t>http://sema.dps.mo.gov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sz="3600" dirty="0" smtClean="0">
                <a:latin typeface="+mj-lt"/>
              </a:rPr>
              <a:t>  </a:t>
            </a:r>
            <a:r>
              <a:rPr lang="en-US" sz="3600" dirty="0" smtClean="0">
                <a:latin typeface="+mj-lt"/>
              </a:rPr>
              <a:t>MO </a:t>
            </a:r>
            <a:r>
              <a:rPr lang="en-US" sz="3600" dirty="0" smtClean="0">
                <a:latin typeface="+mj-lt"/>
              </a:rPr>
              <a:t>Dept of Health and Senior Services-Ready in 3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hlinkClick r:id="rId4"/>
              </a:rPr>
              <a:t>http://www.dhss.mo.gov/Ready_in_3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sz="3600" b="1" dirty="0" smtClean="0"/>
              <a:t>Kansas Division of Emergency Management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300" dirty="0" smtClean="0">
                <a:solidFill>
                  <a:srgbClr val="C00000"/>
                </a:solidFill>
              </a:rPr>
              <a:t>http://www.ksready.gov</a:t>
            </a:r>
            <a:endParaRPr lang="en-US" sz="3300" dirty="0" smtClean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sz="3700" b="1" dirty="0" smtClean="0"/>
              <a:t>Functional Needs Support Services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3300" dirty="0" smtClean="0">
                <a:solidFill>
                  <a:srgbClr val="C00000"/>
                </a:solidFill>
              </a:rPr>
              <a:t>http://www.disability.gov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13" descr="C:\Documents and Settings\jbarnes8\My Documents\FEMA-DHS Seals &amp; Signaturees\DHS_FEMA_Signatures_07_31_03\Preferred\Reverse\Spot_Full_Color\DHS_fema_SR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562600"/>
            <a:ext cx="2743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2400"/>
            <a:ext cx="4953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2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latin typeface="Sylfaen" pitchFamily="18" charset="0"/>
              </a:rPr>
              <a:t>Are you Prepared?</a:t>
            </a:r>
            <a:endParaRPr lang="en-US" sz="5400" dirty="0">
              <a:latin typeface="Sylfaen" pitchFamily="18" charset="0"/>
            </a:endParaRPr>
          </a:p>
        </p:txBody>
      </p:sp>
      <p:pic>
        <p:nvPicPr>
          <p:cNvPr id="5" name="Content Placeholder 3" descr="outdoor chur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447800"/>
            <a:ext cx="7391400" cy="4800600"/>
          </a:xfrm>
        </p:spPr>
      </p:pic>
    </p:spTree>
    <p:extLst>
      <p:ext uri="{BB962C8B-B14F-4D97-AF65-F5344CB8AC3E}">
        <p14:creationId xmlns:p14="http://schemas.microsoft.com/office/powerpoint/2010/main" val="387370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Documents and Settings\jbarnes8\My Documents\FEMA-DHS Seals &amp; Signaturees\DHS_FEMA_Signatures_07_31_03\Preferred\Reverse\Spot_Full_Color\DHS_fema_SR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229136"/>
            <a:ext cx="2743200" cy="13240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0" y="1886754"/>
            <a:ext cx="6096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ylfaen" panose="010A0502050306030303" pitchFamily="18" charset="0"/>
              </a:rPr>
              <a:t>Mike Pickerel</a:t>
            </a:r>
          </a:p>
          <a:p>
            <a:r>
              <a:rPr lang="en-US" sz="3200" dirty="0" smtClean="0">
                <a:latin typeface="Sylfaen" panose="010A0502050306030303" pitchFamily="18" charset="0"/>
              </a:rPr>
              <a:t>FEMA Mass Care Specialist</a:t>
            </a:r>
          </a:p>
          <a:p>
            <a:r>
              <a:rPr lang="en-US" sz="3200" dirty="0" smtClean="0">
                <a:latin typeface="Sylfaen" panose="010A0502050306030303" pitchFamily="18" charset="0"/>
              </a:rPr>
              <a:t>816-283-7955</a:t>
            </a:r>
          </a:p>
          <a:p>
            <a:r>
              <a:rPr lang="en-US" sz="3200" dirty="0">
                <a:latin typeface="Sylfaen" panose="010A0502050306030303" pitchFamily="18" charset="0"/>
              </a:rPr>
              <a:t>m</a:t>
            </a:r>
            <a:r>
              <a:rPr lang="en-US" sz="3200" dirty="0" smtClean="0">
                <a:latin typeface="Sylfaen" panose="010A0502050306030303" pitchFamily="18" charset="0"/>
              </a:rPr>
              <a:t>ike.pickerel@fema.dhs.gov</a:t>
            </a:r>
            <a:endParaRPr lang="en-US" sz="32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70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8991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There are steps you can take that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fulfill your faith commitment to yourself and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your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responsibility as a citizen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Disaster Preparedness: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Individual &amp; Family Preparedness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Preparing Your Faith Community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External Ministries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mpickerel\Local Settings\Temporary Internet Files\Content.IE5\SAZ4MA52\MPj044243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4572000"/>
            <a:ext cx="37338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Individual and Family Preparedness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3 Important Steps:</a:t>
            </a:r>
          </a:p>
          <a:p>
            <a:pPr lvl="1"/>
            <a:r>
              <a:rPr lang="en-US" dirty="0" smtClean="0"/>
              <a:t>Create an emergency plan for you and your family</a:t>
            </a:r>
          </a:p>
          <a:p>
            <a:pPr lvl="1"/>
            <a:r>
              <a:rPr lang="en-US" dirty="0" smtClean="0"/>
              <a:t>Build a kit of emergency supplies to last you and your family 72 to 96 hours</a:t>
            </a:r>
          </a:p>
          <a:p>
            <a:pPr lvl="1"/>
            <a:r>
              <a:rPr lang="en-US" dirty="0" smtClean="0"/>
              <a:t>Listen for information about what to do and where to go during an emergency event</a:t>
            </a:r>
            <a:endParaRPr lang="en-US" dirty="0"/>
          </a:p>
        </p:txBody>
      </p:sp>
      <p:pic>
        <p:nvPicPr>
          <p:cNvPr id="8194" name="Picture 2" descr="C:\Documents and Settings\mpickerel\Local Settings\Temporary Internet Files\Content.IE5\G6HZXCB5\MCTN00293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31314">
            <a:off x="5641768" y="4667521"/>
            <a:ext cx="3187964" cy="2208093"/>
          </a:xfrm>
          <a:prstGeom prst="rect">
            <a:avLst/>
          </a:prstGeom>
          <a:noFill/>
        </p:spPr>
      </p:pic>
      <p:pic>
        <p:nvPicPr>
          <p:cNvPr id="8195" name="Picture 3" descr="C:\Documents and Settings\mpickerel\Local Settings\Temporary Internet Files\Content.IE5\5KZBCNRO\MCPE01584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648200"/>
            <a:ext cx="3276600" cy="2209800"/>
          </a:xfrm>
          <a:prstGeom prst="rect">
            <a:avLst/>
          </a:prstGeom>
          <a:noFill/>
        </p:spPr>
      </p:pic>
      <p:pic>
        <p:nvPicPr>
          <p:cNvPr id="8196" name="Picture 4" descr="C:\Documents and Settings\mpickerel\Local Settings\Temporary Internet Files\Content.IE5\3GUW75E8\MCBD10632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9352" y="4648200"/>
            <a:ext cx="1225296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Your Faith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services </a:t>
            </a:r>
            <a:r>
              <a:rPr lang="en-US" b="1" u="sng" dirty="0" smtClean="0"/>
              <a:t>must</a:t>
            </a:r>
            <a:r>
              <a:rPr lang="en-US" dirty="0" smtClean="0"/>
              <a:t> continue for your faith community to survive?</a:t>
            </a:r>
          </a:p>
          <a:p>
            <a:r>
              <a:rPr lang="en-US" dirty="0" smtClean="0"/>
              <a:t>What can be set aside?</a:t>
            </a:r>
          </a:p>
          <a:p>
            <a:r>
              <a:rPr lang="en-US" dirty="0" smtClean="0"/>
              <a:t>How would you accomplish critical functions?</a:t>
            </a:r>
          </a:p>
          <a:p>
            <a:r>
              <a:rPr lang="en-US" dirty="0" smtClean="0"/>
              <a:t>Where do you get the needed resources? </a:t>
            </a:r>
          </a:p>
          <a:p>
            <a:endParaRPr lang="en-US" dirty="0"/>
          </a:p>
        </p:txBody>
      </p:sp>
      <p:pic>
        <p:nvPicPr>
          <p:cNvPr id="5122" name="Picture 2" descr="C:\Documents and Settings\mpickerel\Local Settings\Temporary Internet Files\Content.IE5\3GUW75E8\MPj040756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572000"/>
            <a:ext cx="3201651" cy="2133600"/>
          </a:xfrm>
          <a:prstGeom prst="rect">
            <a:avLst/>
          </a:prstGeom>
          <a:noFill/>
        </p:spPr>
      </p:pic>
      <p:pic>
        <p:nvPicPr>
          <p:cNvPr id="5123" name="Picture 3" descr="C:\Documents and Settings\mpickerel\Local Settings\Temporary Internet Files\Content.IE5\2AS9A0IA\MPj0403862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724400"/>
            <a:ext cx="3124200" cy="2133600"/>
          </a:xfrm>
          <a:prstGeom prst="rect">
            <a:avLst/>
          </a:prstGeom>
          <a:noFill/>
        </p:spPr>
      </p:pic>
      <p:pic>
        <p:nvPicPr>
          <p:cNvPr id="5125" name="Picture 5" descr="C:\Documents and Settings\mpickerel\Local Settings\Temporary Internet Files\Content.IE5\HBE2NL05\MPj0407334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572000"/>
            <a:ext cx="2743201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Your Faith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primary objective is to protect your faith community in the event that all or part of its operations and facilities are rendered unusable.</a:t>
            </a:r>
          </a:p>
          <a:p>
            <a:r>
              <a:rPr lang="en-US" dirty="0"/>
              <a:t>D</a:t>
            </a:r>
            <a:r>
              <a:rPr lang="en-US" dirty="0" smtClean="0"/>
              <a:t>evelop and maintain capability to continue your operations. </a:t>
            </a:r>
          </a:p>
          <a:p>
            <a:r>
              <a:rPr lang="en-US" dirty="0"/>
              <a:t>E</a:t>
            </a:r>
            <a:r>
              <a:rPr lang="en-US" dirty="0" smtClean="0"/>
              <a:t>xternal ministry, how to maintain that capability to be ready when called upon to help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Your Faith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People You Should Know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County / City Emergency Management Director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Law Enforcement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Fire / EMS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Local Hospitals / Nursing Homes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Red Cross / Salvation Army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Other Churches / Ministries In Area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Tap your own faith community for expertise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2400"/>
            <a:ext cx="4953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6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Mass Care – a High Profile External Ministry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What is Mass Care?</a:t>
            </a:r>
          </a:p>
          <a:p>
            <a:pPr lvl="1"/>
            <a:r>
              <a:rPr lang="en-US" dirty="0" smtClean="0"/>
              <a:t>Sheltering</a:t>
            </a:r>
          </a:p>
          <a:p>
            <a:pPr lvl="1"/>
            <a:r>
              <a:rPr lang="en-US" dirty="0" smtClean="0"/>
              <a:t>Feeding</a:t>
            </a:r>
          </a:p>
          <a:p>
            <a:pPr lvl="1"/>
            <a:r>
              <a:rPr lang="en-US" dirty="0" smtClean="0"/>
              <a:t>Distribution of Emergency Supplies</a:t>
            </a:r>
          </a:p>
          <a:p>
            <a:pPr lvl="1"/>
            <a:r>
              <a:rPr lang="en-US" dirty="0" smtClean="0"/>
              <a:t>Additional Opportunities</a:t>
            </a:r>
            <a:endParaRPr lang="en-US" dirty="0"/>
          </a:p>
          <a:p>
            <a:pPr lvl="2"/>
            <a:r>
              <a:rPr lang="en-US" dirty="0" smtClean="0"/>
              <a:t>Chain Saw Gangs</a:t>
            </a:r>
          </a:p>
          <a:p>
            <a:pPr lvl="2"/>
            <a:r>
              <a:rPr lang="en-US" dirty="0" smtClean="0"/>
              <a:t>Volunteer Reception Center</a:t>
            </a:r>
          </a:p>
          <a:p>
            <a:pPr lvl="2"/>
            <a:r>
              <a:rPr lang="en-US" dirty="0" smtClean="0"/>
              <a:t>Multi Agency Resource Center</a:t>
            </a:r>
          </a:p>
        </p:txBody>
      </p:sp>
    </p:spTree>
    <p:extLst>
      <p:ext uri="{BB962C8B-B14F-4D97-AF65-F5344CB8AC3E}">
        <p14:creationId xmlns:p14="http://schemas.microsoft.com/office/powerpoint/2010/main" val="321202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Mass Care – a High Profile External Ministry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Sheltering– </a:t>
            </a:r>
          </a:p>
          <a:p>
            <a:pPr lvl="1"/>
            <a:r>
              <a:rPr lang="en-US" dirty="0" smtClean="0"/>
              <a:t>The temporary sheltering of disaster survivors and volunteers.</a:t>
            </a:r>
          </a:p>
          <a:p>
            <a:pPr lvl="2"/>
            <a:r>
              <a:rPr lang="en-US" dirty="0" smtClean="0"/>
              <a:t>Does your FC have the facilities to shelter?</a:t>
            </a:r>
          </a:p>
          <a:p>
            <a:pPr lvl="2"/>
            <a:r>
              <a:rPr lang="en-US" dirty="0" smtClean="0"/>
              <a:t>Does your FC have the volunteers to staff a shelter?</a:t>
            </a:r>
          </a:p>
          <a:p>
            <a:pPr lvl="2"/>
            <a:r>
              <a:rPr lang="en-US" dirty="0" smtClean="0"/>
              <a:t>Must prepare a shelter plan</a:t>
            </a:r>
          </a:p>
          <a:p>
            <a:pPr lvl="2"/>
            <a:r>
              <a:rPr lang="en-US" dirty="0" smtClean="0"/>
              <a:t>Shelter volunteers should take the Red Cross course on Shelter Management</a:t>
            </a:r>
          </a:p>
          <a:p>
            <a:pPr lvl="2"/>
            <a:endParaRPr lang="en-US" dirty="0"/>
          </a:p>
        </p:txBody>
      </p:sp>
      <p:pic>
        <p:nvPicPr>
          <p:cNvPr id="1027" name="Picture 3" descr="C:\Documents and Settings\mpickerel\Local Settings\Temporary Internet Files\Content.IE5\2AS9A0IA\MCBD10603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953000"/>
            <a:ext cx="1337767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1752</TotalTime>
  <Words>492</Words>
  <Application>Microsoft Office PowerPoint</Application>
  <PresentationFormat>On-screen Show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PowerPoint Presentation</vt:lpstr>
      <vt:lpstr>PowerPoint Presentation</vt:lpstr>
      <vt:lpstr>Individual and Family Preparedness</vt:lpstr>
      <vt:lpstr>Preparing Your Faith Community</vt:lpstr>
      <vt:lpstr>Preparing Your Faith Community</vt:lpstr>
      <vt:lpstr>Preparing Your Faith Community</vt:lpstr>
      <vt:lpstr>PowerPoint Presentation</vt:lpstr>
      <vt:lpstr>Mass Care – a High Profile External Ministry</vt:lpstr>
      <vt:lpstr>Mass Care – a High Profile External Ministry</vt:lpstr>
      <vt:lpstr>Mass Care – a High Profile External Ministry</vt:lpstr>
      <vt:lpstr>Mass Care – a High Profile External Ministry</vt:lpstr>
      <vt:lpstr>Mass Care – a High Profile External Ministry</vt:lpstr>
      <vt:lpstr>Resources</vt:lpstr>
      <vt:lpstr>PowerPoint Presentation</vt:lpstr>
      <vt:lpstr>Are you Prepared?</vt:lpstr>
      <vt:lpstr>PowerPoint Presentation</vt:lpstr>
    </vt:vector>
  </TitlesOfParts>
  <Company>SEMA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Your Parish to Respond</dc:title>
  <dc:creator>mpickerel</dc:creator>
  <cp:lastModifiedBy>Administrator</cp:lastModifiedBy>
  <cp:revision>122</cp:revision>
  <dcterms:created xsi:type="dcterms:W3CDTF">2009-09-24T15:37:12Z</dcterms:created>
  <dcterms:modified xsi:type="dcterms:W3CDTF">2014-04-21T18:41:07Z</dcterms:modified>
</cp:coreProperties>
</file>