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7" r:id="rId1"/>
  </p:sldMasterIdLst>
  <p:notesMasterIdLst>
    <p:notesMasterId r:id="rId51"/>
  </p:notesMasterIdLst>
  <p:handoutMasterIdLst>
    <p:handoutMasterId r:id="rId52"/>
  </p:handoutMasterIdLst>
  <p:sldIdLst>
    <p:sldId id="257" r:id="rId2"/>
    <p:sldId id="332" r:id="rId3"/>
    <p:sldId id="337" r:id="rId4"/>
    <p:sldId id="339" r:id="rId5"/>
    <p:sldId id="341" r:id="rId6"/>
    <p:sldId id="340" r:id="rId7"/>
    <p:sldId id="338" r:id="rId8"/>
    <p:sldId id="342" r:id="rId9"/>
    <p:sldId id="343" r:id="rId10"/>
    <p:sldId id="358" r:id="rId11"/>
    <p:sldId id="345" r:id="rId12"/>
    <p:sldId id="346" r:id="rId13"/>
    <p:sldId id="344" r:id="rId14"/>
    <p:sldId id="336" r:id="rId15"/>
    <p:sldId id="359" r:id="rId16"/>
    <p:sldId id="356" r:id="rId17"/>
    <p:sldId id="357" r:id="rId18"/>
    <p:sldId id="361" r:id="rId19"/>
    <p:sldId id="360" r:id="rId20"/>
    <p:sldId id="363" r:id="rId21"/>
    <p:sldId id="362" r:id="rId22"/>
    <p:sldId id="364" r:id="rId23"/>
    <p:sldId id="365" r:id="rId24"/>
    <p:sldId id="366" r:id="rId25"/>
    <p:sldId id="348" r:id="rId26"/>
    <p:sldId id="333" r:id="rId27"/>
    <p:sldId id="334" r:id="rId28"/>
    <p:sldId id="367" r:id="rId29"/>
    <p:sldId id="350" r:id="rId30"/>
    <p:sldId id="349" r:id="rId31"/>
    <p:sldId id="352" r:id="rId32"/>
    <p:sldId id="347" r:id="rId33"/>
    <p:sldId id="351" r:id="rId34"/>
    <p:sldId id="353" r:id="rId35"/>
    <p:sldId id="368" r:id="rId36"/>
    <p:sldId id="369" r:id="rId37"/>
    <p:sldId id="371" r:id="rId38"/>
    <p:sldId id="372" r:id="rId39"/>
    <p:sldId id="373" r:id="rId40"/>
    <p:sldId id="370" r:id="rId41"/>
    <p:sldId id="374" r:id="rId42"/>
    <p:sldId id="376" r:id="rId43"/>
    <p:sldId id="375" r:id="rId44"/>
    <p:sldId id="378" r:id="rId45"/>
    <p:sldId id="354" r:id="rId46"/>
    <p:sldId id="335" r:id="rId47"/>
    <p:sldId id="302" r:id="rId48"/>
    <p:sldId id="355" r:id="rId49"/>
    <p:sldId id="377" r:id="rId5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726" y="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F:\Facilities%20Replacement%20Plan%20for%20Presentation%20to%20NACBA%20Columbus2.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Facilities%20Replacement%20Plan%20for%20Presentation%20to%20NACBA%20Columbus2.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sz="1600" dirty="0" smtClean="0"/>
              <a:t>Capital City Church for </a:t>
            </a:r>
            <a:r>
              <a:rPr lang="en-US" sz="1600" dirty="0"/>
              <a:t>Replacement - Moderate Life Expectancy</a:t>
            </a:r>
          </a:p>
        </c:rich>
      </c:tx>
      <c:layout>
        <c:manualLayout>
          <c:xMode val="edge"/>
          <c:yMode val="edge"/>
          <c:x val="0.14560009997623921"/>
          <c:y val="2.29139482259446E-3"/>
        </c:manualLayout>
      </c:layout>
      <c:overlay val="0"/>
      <c:spPr>
        <a:noFill/>
        <a:ln w="25400">
          <a:noFill/>
        </a:ln>
      </c:spPr>
    </c:title>
    <c:autoTitleDeleted val="0"/>
    <c:plotArea>
      <c:layout>
        <c:manualLayout>
          <c:layoutTarget val="inner"/>
          <c:xMode val="edge"/>
          <c:yMode val="edge"/>
          <c:x val="0.12960010125007887"/>
          <c:y val="0.13647659215623109"/>
          <c:w val="0.85280066625052231"/>
          <c:h val="0.55335054637890002"/>
        </c:manualLayout>
      </c:layout>
      <c:barChart>
        <c:barDir val="col"/>
        <c:grouping val="clustered"/>
        <c:varyColors val="0"/>
        <c:ser>
          <c:idx val="1"/>
          <c:order val="0"/>
          <c:tx>
            <c:strRef>
              <c:f>Graph!$A$5</c:f>
              <c:strCache>
                <c:ptCount val="1"/>
                <c:pt idx="0">
                  <c:v>Cumulative Replacement Cost </c:v>
                </c:pt>
              </c:strCache>
            </c:strRef>
          </c:tx>
          <c:spPr>
            <a:solidFill>
              <a:srgbClr val="993300"/>
            </a:solidFill>
            <a:ln w="12700">
              <a:solidFill>
                <a:srgbClr val="000000"/>
              </a:solidFill>
              <a:prstDash val="solid"/>
            </a:ln>
          </c:spPr>
          <c:invertIfNegative val="0"/>
          <c:cat>
            <c:numRef>
              <c:f>Graph!$F$4:$Q$4</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Graph!$F$5:$Q$5</c:f>
              <c:numCache>
                <c:formatCode>"$"#,##0_);[Red]\("$"#,##0\)</c:formatCode>
                <c:ptCount val="12"/>
                <c:pt idx="0">
                  <c:v>136620</c:v>
                </c:pt>
                <c:pt idx="1">
                  <c:v>214656</c:v>
                </c:pt>
                <c:pt idx="2">
                  <c:v>268323</c:v>
                </c:pt>
                <c:pt idx="3">
                  <c:v>311323</c:v>
                </c:pt>
                <c:pt idx="4">
                  <c:v>341673</c:v>
                </c:pt>
                <c:pt idx="5">
                  <c:v>421173</c:v>
                </c:pt>
                <c:pt idx="6">
                  <c:v>430173</c:v>
                </c:pt>
                <c:pt idx="7">
                  <c:v>441659</c:v>
                </c:pt>
                <c:pt idx="8">
                  <c:v>499029</c:v>
                </c:pt>
                <c:pt idx="9">
                  <c:v>518253</c:v>
                </c:pt>
                <c:pt idx="10">
                  <c:v>528253</c:v>
                </c:pt>
                <c:pt idx="11">
                  <c:v>783525</c:v>
                </c:pt>
              </c:numCache>
            </c:numRef>
          </c:val>
        </c:ser>
        <c:dLbls>
          <c:showLegendKey val="0"/>
          <c:showVal val="0"/>
          <c:showCatName val="0"/>
          <c:showSerName val="0"/>
          <c:showPercent val="0"/>
          <c:showBubbleSize val="0"/>
        </c:dLbls>
        <c:gapWidth val="150"/>
        <c:axId val="497278328"/>
        <c:axId val="497278720"/>
      </c:barChart>
      <c:lineChart>
        <c:grouping val="standard"/>
        <c:varyColors val="0"/>
        <c:ser>
          <c:idx val="2"/>
          <c:order val="2"/>
          <c:tx>
            <c:strRef>
              <c:f>Graph!$A$17</c:f>
              <c:strCache>
                <c:ptCount val="1"/>
                <c:pt idx="0">
                  <c:v>Cumulative Reserves Adjusted - Moderate</c:v>
                </c:pt>
              </c:strCache>
            </c:strRef>
          </c:tx>
          <c:spPr>
            <a:ln w="38100">
              <a:solidFill>
                <a:srgbClr val="0000FF"/>
              </a:solidFill>
              <a:prstDash val="solid"/>
            </a:ln>
          </c:spPr>
          <c:marker>
            <c:symbol val="triangle"/>
            <c:size val="7"/>
            <c:spPr>
              <a:solidFill>
                <a:srgbClr val="0000FF"/>
              </a:solidFill>
              <a:ln>
                <a:solidFill>
                  <a:srgbClr val="0000FF"/>
                </a:solidFill>
                <a:prstDash val="solid"/>
              </a:ln>
            </c:spPr>
          </c:marker>
          <c:val>
            <c:numRef>
              <c:f>Graph!$F$17:$Q$17</c:f>
              <c:numCache>
                <c:formatCode>"$"#,##0_);[Red]\("$"#,##0\)</c:formatCode>
                <c:ptCount val="12"/>
                <c:pt idx="0">
                  <c:v>225000</c:v>
                </c:pt>
                <c:pt idx="1">
                  <c:v>275000</c:v>
                </c:pt>
                <c:pt idx="2">
                  <c:v>325000</c:v>
                </c:pt>
                <c:pt idx="3">
                  <c:v>375000</c:v>
                </c:pt>
                <c:pt idx="4">
                  <c:v>425000</c:v>
                </c:pt>
                <c:pt idx="5">
                  <c:v>475000</c:v>
                </c:pt>
                <c:pt idx="6">
                  <c:v>525000</c:v>
                </c:pt>
                <c:pt idx="7">
                  <c:v>575000</c:v>
                </c:pt>
                <c:pt idx="8">
                  <c:v>625000</c:v>
                </c:pt>
                <c:pt idx="9">
                  <c:v>675000</c:v>
                </c:pt>
                <c:pt idx="10">
                  <c:v>725000</c:v>
                </c:pt>
                <c:pt idx="11">
                  <c:v>775000</c:v>
                </c:pt>
              </c:numCache>
            </c:numRef>
          </c:val>
          <c:smooth val="0"/>
        </c:ser>
        <c:dLbls>
          <c:showLegendKey val="0"/>
          <c:showVal val="0"/>
          <c:showCatName val="0"/>
          <c:showSerName val="0"/>
          <c:showPercent val="0"/>
          <c:showBubbleSize val="0"/>
        </c:dLbls>
        <c:marker val="1"/>
        <c:smooth val="0"/>
        <c:axId val="497278328"/>
        <c:axId val="497278720"/>
      </c:lineChart>
      <c:lineChart>
        <c:grouping val="standard"/>
        <c:varyColors val="0"/>
        <c:ser>
          <c:idx val="0"/>
          <c:order val="1"/>
          <c:tx>
            <c:strRef>
              <c:f>Graph!$A$13</c:f>
              <c:strCache>
                <c:ptCount val="1"/>
                <c:pt idx="0">
                  <c:v>Cumulative Reserves - Budgeted</c:v>
                </c:pt>
              </c:strCache>
            </c:strRef>
          </c:tx>
          <c:spPr>
            <a:ln w="38100">
              <a:solidFill>
                <a:srgbClr val="FF6600"/>
              </a:solidFill>
              <a:prstDash val="solid"/>
            </a:ln>
          </c:spPr>
          <c:marker>
            <c:symbol val="diamond"/>
            <c:size val="7"/>
            <c:spPr>
              <a:solidFill>
                <a:srgbClr val="FF6600"/>
              </a:solidFill>
              <a:ln>
                <a:solidFill>
                  <a:srgbClr val="FF6600"/>
                </a:solidFill>
                <a:prstDash val="solid"/>
              </a:ln>
            </c:spPr>
          </c:marker>
          <c:val>
            <c:numRef>
              <c:f>Graph!$F$13:$Q$13</c:f>
              <c:numCache>
                <c:formatCode>"$"#,##0_);[Red]\("$"#,##0\)</c:formatCode>
                <c:ptCount val="12"/>
                <c:pt idx="0">
                  <c:v>205000</c:v>
                </c:pt>
                <c:pt idx="1">
                  <c:v>235000</c:v>
                </c:pt>
                <c:pt idx="2">
                  <c:v>265000</c:v>
                </c:pt>
                <c:pt idx="3">
                  <c:v>295000</c:v>
                </c:pt>
                <c:pt idx="4">
                  <c:v>325000</c:v>
                </c:pt>
                <c:pt idx="5">
                  <c:v>355000</c:v>
                </c:pt>
                <c:pt idx="6">
                  <c:v>385000</c:v>
                </c:pt>
                <c:pt idx="7">
                  <c:v>415000</c:v>
                </c:pt>
                <c:pt idx="8">
                  <c:v>445000</c:v>
                </c:pt>
                <c:pt idx="9">
                  <c:v>475000</c:v>
                </c:pt>
                <c:pt idx="10">
                  <c:v>505000</c:v>
                </c:pt>
                <c:pt idx="11">
                  <c:v>535000</c:v>
                </c:pt>
              </c:numCache>
            </c:numRef>
          </c:val>
          <c:smooth val="0"/>
        </c:ser>
        <c:dLbls>
          <c:showLegendKey val="0"/>
          <c:showVal val="0"/>
          <c:showCatName val="0"/>
          <c:showSerName val="0"/>
          <c:showPercent val="0"/>
          <c:showBubbleSize val="0"/>
        </c:dLbls>
        <c:marker val="1"/>
        <c:smooth val="0"/>
        <c:axId val="497291264"/>
        <c:axId val="497306160"/>
      </c:lineChart>
      <c:catAx>
        <c:axId val="497278328"/>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497278720"/>
        <c:crosses val="autoZero"/>
        <c:auto val="0"/>
        <c:lblAlgn val="ctr"/>
        <c:lblOffset val="100"/>
        <c:tickLblSkip val="1"/>
        <c:tickMarkSkip val="1"/>
        <c:noMultiLvlLbl val="0"/>
      </c:catAx>
      <c:valAx>
        <c:axId val="497278720"/>
        <c:scaling>
          <c:orientation val="minMax"/>
        </c:scaling>
        <c:delete val="0"/>
        <c:axPos val="l"/>
        <c:numFmt formatCode="&quot;$&quot;#,##0_);[Red]\(&quot;$&quot;#,##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97278328"/>
        <c:crosses val="autoZero"/>
        <c:crossBetween val="between"/>
      </c:valAx>
      <c:catAx>
        <c:axId val="497291264"/>
        <c:scaling>
          <c:orientation val="minMax"/>
        </c:scaling>
        <c:delete val="1"/>
        <c:axPos val="b"/>
        <c:majorTickMark val="out"/>
        <c:minorTickMark val="none"/>
        <c:tickLblPos val="none"/>
        <c:crossAx val="497306160"/>
        <c:crosses val="autoZero"/>
        <c:auto val="0"/>
        <c:lblAlgn val="ctr"/>
        <c:lblOffset val="100"/>
        <c:noMultiLvlLbl val="0"/>
      </c:catAx>
      <c:valAx>
        <c:axId val="497306160"/>
        <c:scaling>
          <c:orientation val="minMax"/>
        </c:scaling>
        <c:delete val="1"/>
        <c:axPos val="l"/>
        <c:numFmt formatCode="&quot;$&quot;#,##0_);[Red]\(&quot;$&quot;#,##0\)" sourceLinked="1"/>
        <c:majorTickMark val="out"/>
        <c:minorTickMark val="none"/>
        <c:tickLblPos val="none"/>
        <c:crossAx val="497291264"/>
        <c:crosses val="autoZero"/>
        <c:crossBetween val="between"/>
      </c:valAx>
      <c:spPr>
        <a:solidFill>
          <a:srgbClr val="FFFF99"/>
        </a:solidFill>
        <a:ln w="12700">
          <a:solidFill>
            <a:srgbClr val="808080"/>
          </a:solidFill>
          <a:prstDash val="solid"/>
        </a:ln>
      </c:spPr>
    </c:plotArea>
    <c:legend>
      <c:legendPos val="b"/>
      <c:layout>
        <c:manualLayout>
          <c:xMode val="edge"/>
          <c:yMode val="edge"/>
          <c:x val="0.25120019625015333"/>
          <c:y val="0.81141537518340867"/>
          <c:w val="0.64480050375039455"/>
          <c:h val="0.15880912541815947"/>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dirty="0" smtClean="0"/>
              <a:t>Capital City</a:t>
            </a:r>
            <a:r>
              <a:rPr lang="en-US" baseline="0" dirty="0" smtClean="0"/>
              <a:t> Church</a:t>
            </a:r>
            <a:r>
              <a:rPr lang="en-US" dirty="0" smtClean="0"/>
              <a:t> </a:t>
            </a:r>
            <a:r>
              <a:rPr lang="en-US" dirty="0"/>
              <a:t>Reserve for Replacement - Short Life Expectancy</a:t>
            </a:r>
          </a:p>
        </c:rich>
      </c:tx>
      <c:layout>
        <c:manualLayout>
          <c:xMode val="edge"/>
          <c:yMode val="edge"/>
          <c:x val="0.16800013125010271"/>
          <c:y val="3.2258103600563692E-2"/>
        </c:manualLayout>
      </c:layout>
      <c:overlay val="0"/>
      <c:spPr>
        <a:noFill/>
        <a:ln w="25400">
          <a:noFill/>
        </a:ln>
      </c:spPr>
    </c:title>
    <c:autoTitleDeleted val="0"/>
    <c:plotArea>
      <c:layout>
        <c:manualLayout>
          <c:layoutTarget val="inner"/>
          <c:xMode val="edge"/>
          <c:yMode val="edge"/>
          <c:x val="0.14720011500008984"/>
          <c:y val="0.13399519957157244"/>
          <c:w val="0.83520065250051134"/>
          <c:h val="0.57816447222548795"/>
        </c:manualLayout>
      </c:layout>
      <c:barChart>
        <c:barDir val="col"/>
        <c:grouping val="clustered"/>
        <c:varyColors val="0"/>
        <c:ser>
          <c:idx val="1"/>
          <c:order val="0"/>
          <c:tx>
            <c:strRef>
              <c:f>Graph!$A$5</c:f>
              <c:strCache>
                <c:ptCount val="1"/>
                <c:pt idx="0">
                  <c:v>Cumulative Replacement Cost </c:v>
                </c:pt>
              </c:strCache>
            </c:strRef>
          </c:tx>
          <c:spPr>
            <a:solidFill>
              <a:srgbClr val="993300"/>
            </a:solidFill>
            <a:ln w="12700">
              <a:solidFill>
                <a:srgbClr val="000000"/>
              </a:solidFill>
              <a:prstDash val="solid"/>
            </a:ln>
          </c:spPr>
          <c:invertIfNegative val="0"/>
          <c:cat>
            <c:numRef>
              <c:f>Graph!$F$4:$Q$4</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Graph!$F$8:$Q$8</c:f>
              <c:numCache>
                <c:formatCode>"$"#,##0_);[Red]\("$"#,##0\)</c:formatCode>
                <c:ptCount val="12"/>
                <c:pt idx="0">
                  <c:v>264823</c:v>
                </c:pt>
                <c:pt idx="1">
                  <c:v>300173</c:v>
                </c:pt>
                <c:pt idx="2">
                  <c:v>435673</c:v>
                </c:pt>
                <c:pt idx="3">
                  <c:v>454029</c:v>
                </c:pt>
                <c:pt idx="4">
                  <c:v>473253</c:v>
                </c:pt>
                <c:pt idx="5">
                  <c:v>513253</c:v>
                </c:pt>
                <c:pt idx="6">
                  <c:v>773525</c:v>
                </c:pt>
                <c:pt idx="7">
                  <c:v>803581.8</c:v>
                </c:pt>
                <c:pt idx="8">
                  <c:v>803581.8</c:v>
                </c:pt>
                <c:pt idx="9">
                  <c:v>804331.8</c:v>
                </c:pt>
                <c:pt idx="10">
                  <c:v>849331.8</c:v>
                </c:pt>
                <c:pt idx="11">
                  <c:v>869077.8</c:v>
                </c:pt>
              </c:numCache>
            </c:numRef>
          </c:val>
        </c:ser>
        <c:dLbls>
          <c:showLegendKey val="0"/>
          <c:showVal val="0"/>
          <c:showCatName val="0"/>
          <c:showSerName val="0"/>
          <c:showPercent val="0"/>
          <c:showBubbleSize val="0"/>
        </c:dLbls>
        <c:gapWidth val="150"/>
        <c:axId val="494832496"/>
        <c:axId val="494779576"/>
      </c:barChart>
      <c:lineChart>
        <c:grouping val="standard"/>
        <c:varyColors val="0"/>
        <c:ser>
          <c:idx val="2"/>
          <c:order val="2"/>
          <c:tx>
            <c:strRef>
              <c:f>Graph!$A$17</c:f>
              <c:strCache>
                <c:ptCount val="1"/>
                <c:pt idx="0">
                  <c:v>Cumulative Reserves Adjusted - Moderate</c:v>
                </c:pt>
              </c:strCache>
            </c:strRef>
          </c:tx>
          <c:spPr>
            <a:ln w="38100">
              <a:solidFill>
                <a:srgbClr val="0000FF"/>
              </a:solidFill>
              <a:prstDash val="solid"/>
            </a:ln>
          </c:spPr>
          <c:marker>
            <c:symbol val="triangle"/>
            <c:size val="7"/>
            <c:spPr>
              <a:solidFill>
                <a:srgbClr val="0000FF"/>
              </a:solidFill>
              <a:ln>
                <a:solidFill>
                  <a:srgbClr val="0000FF"/>
                </a:solidFill>
                <a:prstDash val="solid"/>
              </a:ln>
            </c:spPr>
          </c:marker>
          <c:val>
            <c:numRef>
              <c:f>Graph!$F$17:$Q$17</c:f>
              <c:numCache>
                <c:formatCode>"$"#,##0_);[Red]\("$"#,##0\)</c:formatCode>
                <c:ptCount val="12"/>
                <c:pt idx="0">
                  <c:v>225000</c:v>
                </c:pt>
                <c:pt idx="1">
                  <c:v>275000</c:v>
                </c:pt>
                <c:pt idx="2">
                  <c:v>325000</c:v>
                </c:pt>
                <c:pt idx="3">
                  <c:v>375000</c:v>
                </c:pt>
                <c:pt idx="4">
                  <c:v>425000</c:v>
                </c:pt>
                <c:pt idx="5">
                  <c:v>475000</c:v>
                </c:pt>
                <c:pt idx="6">
                  <c:v>525000</c:v>
                </c:pt>
                <c:pt idx="7">
                  <c:v>575000</c:v>
                </c:pt>
                <c:pt idx="8">
                  <c:v>625000</c:v>
                </c:pt>
                <c:pt idx="9">
                  <c:v>675000</c:v>
                </c:pt>
                <c:pt idx="10">
                  <c:v>725000</c:v>
                </c:pt>
                <c:pt idx="11">
                  <c:v>775000</c:v>
                </c:pt>
              </c:numCache>
            </c:numRef>
          </c:val>
          <c:smooth val="0"/>
        </c:ser>
        <c:ser>
          <c:idx val="3"/>
          <c:order val="3"/>
          <c:tx>
            <c:strRef>
              <c:f>Graph!$A$15</c:f>
              <c:strCache>
                <c:ptCount val="1"/>
                <c:pt idx="0">
                  <c:v>Cumulative Reserves Adjusted - Short </c:v>
                </c:pt>
              </c:strCache>
            </c:strRef>
          </c:tx>
          <c:spPr>
            <a:ln w="38100">
              <a:solidFill>
                <a:srgbClr val="339966"/>
              </a:solidFill>
              <a:prstDash val="solid"/>
            </a:ln>
          </c:spPr>
          <c:marker>
            <c:symbol val="square"/>
            <c:size val="7"/>
            <c:spPr>
              <a:solidFill>
                <a:srgbClr val="339966"/>
              </a:solidFill>
              <a:ln>
                <a:solidFill>
                  <a:srgbClr val="008000"/>
                </a:solidFill>
                <a:prstDash val="solid"/>
              </a:ln>
            </c:spPr>
          </c:marker>
          <c:val>
            <c:numRef>
              <c:f>Graph!$F$15:$Q$15</c:f>
              <c:numCache>
                <c:formatCode>"$"#,##0_);[Red]\("$"#,##0\)</c:formatCode>
                <c:ptCount val="12"/>
                <c:pt idx="0">
                  <c:v>255000</c:v>
                </c:pt>
                <c:pt idx="1">
                  <c:v>345000</c:v>
                </c:pt>
                <c:pt idx="2">
                  <c:v>445000</c:v>
                </c:pt>
                <c:pt idx="3">
                  <c:v>545000</c:v>
                </c:pt>
                <c:pt idx="4">
                  <c:v>645000</c:v>
                </c:pt>
                <c:pt idx="5">
                  <c:v>745000</c:v>
                </c:pt>
                <c:pt idx="6">
                  <c:v>775000</c:v>
                </c:pt>
                <c:pt idx="7">
                  <c:v>805000</c:v>
                </c:pt>
                <c:pt idx="8">
                  <c:v>835000</c:v>
                </c:pt>
                <c:pt idx="9">
                  <c:v>865000</c:v>
                </c:pt>
                <c:pt idx="10">
                  <c:v>895000</c:v>
                </c:pt>
                <c:pt idx="11">
                  <c:v>925000</c:v>
                </c:pt>
              </c:numCache>
            </c:numRef>
          </c:val>
          <c:smooth val="0"/>
        </c:ser>
        <c:dLbls>
          <c:showLegendKey val="0"/>
          <c:showVal val="0"/>
          <c:showCatName val="0"/>
          <c:showSerName val="0"/>
          <c:showPercent val="0"/>
          <c:showBubbleSize val="0"/>
        </c:dLbls>
        <c:marker val="1"/>
        <c:smooth val="0"/>
        <c:axId val="494832496"/>
        <c:axId val="494779576"/>
      </c:lineChart>
      <c:lineChart>
        <c:grouping val="standard"/>
        <c:varyColors val="0"/>
        <c:ser>
          <c:idx val="0"/>
          <c:order val="1"/>
          <c:tx>
            <c:strRef>
              <c:f>Graph!$A$13</c:f>
              <c:strCache>
                <c:ptCount val="1"/>
                <c:pt idx="0">
                  <c:v>Cumulative Reserves - Budgeted</c:v>
                </c:pt>
              </c:strCache>
            </c:strRef>
          </c:tx>
          <c:spPr>
            <a:ln w="38100">
              <a:solidFill>
                <a:srgbClr val="FF6600"/>
              </a:solidFill>
              <a:prstDash val="solid"/>
            </a:ln>
          </c:spPr>
          <c:marker>
            <c:symbol val="diamond"/>
            <c:size val="7"/>
            <c:spPr>
              <a:solidFill>
                <a:srgbClr val="FF6600"/>
              </a:solidFill>
              <a:ln>
                <a:solidFill>
                  <a:srgbClr val="FF6600"/>
                </a:solidFill>
                <a:prstDash val="solid"/>
              </a:ln>
            </c:spPr>
          </c:marker>
          <c:val>
            <c:numRef>
              <c:f>Graph!$F$13:$Q$13</c:f>
              <c:numCache>
                <c:formatCode>"$"#,##0_);[Red]\("$"#,##0\)</c:formatCode>
                <c:ptCount val="12"/>
                <c:pt idx="0">
                  <c:v>205000</c:v>
                </c:pt>
                <c:pt idx="1">
                  <c:v>235000</c:v>
                </c:pt>
                <c:pt idx="2">
                  <c:v>265000</c:v>
                </c:pt>
                <c:pt idx="3">
                  <c:v>295000</c:v>
                </c:pt>
                <c:pt idx="4">
                  <c:v>325000</c:v>
                </c:pt>
                <c:pt idx="5">
                  <c:v>355000</c:v>
                </c:pt>
                <c:pt idx="6">
                  <c:v>385000</c:v>
                </c:pt>
                <c:pt idx="7">
                  <c:v>415000</c:v>
                </c:pt>
                <c:pt idx="8">
                  <c:v>445000</c:v>
                </c:pt>
                <c:pt idx="9">
                  <c:v>475000</c:v>
                </c:pt>
                <c:pt idx="10">
                  <c:v>505000</c:v>
                </c:pt>
                <c:pt idx="11">
                  <c:v>535000</c:v>
                </c:pt>
              </c:numCache>
            </c:numRef>
          </c:val>
          <c:smooth val="0"/>
        </c:ser>
        <c:dLbls>
          <c:showLegendKey val="0"/>
          <c:showVal val="0"/>
          <c:showCatName val="0"/>
          <c:showSerName val="0"/>
          <c:showPercent val="0"/>
          <c:showBubbleSize val="0"/>
        </c:dLbls>
        <c:marker val="1"/>
        <c:smooth val="0"/>
        <c:axId val="494771344"/>
        <c:axId val="494776048"/>
      </c:lineChart>
      <c:catAx>
        <c:axId val="49483249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000" b="0" i="0" u="none" strike="noStrike" baseline="0">
                <a:solidFill>
                  <a:srgbClr val="000000"/>
                </a:solidFill>
                <a:latin typeface="Arial"/>
                <a:ea typeface="Arial"/>
                <a:cs typeface="Arial"/>
              </a:defRPr>
            </a:pPr>
            <a:endParaRPr lang="en-US"/>
          </a:p>
        </c:txPr>
        <c:crossAx val="494779576"/>
        <c:crosses val="autoZero"/>
        <c:auto val="0"/>
        <c:lblAlgn val="ctr"/>
        <c:lblOffset val="100"/>
        <c:tickLblSkip val="1"/>
        <c:tickMarkSkip val="1"/>
        <c:noMultiLvlLbl val="0"/>
      </c:catAx>
      <c:valAx>
        <c:axId val="494779576"/>
        <c:scaling>
          <c:orientation val="minMax"/>
        </c:scaling>
        <c:delete val="0"/>
        <c:axPos val="l"/>
        <c:numFmt formatCode="&quot;$&quot;#,##0_);[Red]\(&quot;$&quot;#,##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94832496"/>
        <c:crosses val="autoZero"/>
        <c:crossBetween val="between"/>
      </c:valAx>
      <c:catAx>
        <c:axId val="494771344"/>
        <c:scaling>
          <c:orientation val="minMax"/>
        </c:scaling>
        <c:delete val="1"/>
        <c:axPos val="b"/>
        <c:majorTickMark val="out"/>
        <c:minorTickMark val="none"/>
        <c:tickLblPos val="none"/>
        <c:crossAx val="494776048"/>
        <c:crosses val="autoZero"/>
        <c:auto val="0"/>
        <c:lblAlgn val="ctr"/>
        <c:lblOffset val="100"/>
        <c:noMultiLvlLbl val="0"/>
      </c:catAx>
      <c:valAx>
        <c:axId val="494776048"/>
        <c:scaling>
          <c:orientation val="minMax"/>
        </c:scaling>
        <c:delete val="1"/>
        <c:axPos val="l"/>
        <c:numFmt formatCode="&quot;$&quot;#,##0_);[Red]\(&quot;$&quot;#,##0\)" sourceLinked="1"/>
        <c:majorTickMark val="out"/>
        <c:minorTickMark val="none"/>
        <c:tickLblPos val="none"/>
        <c:crossAx val="494771344"/>
        <c:crosses val="autoZero"/>
        <c:crossBetween val="between"/>
      </c:valAx>
      <c:spPr>
        <a:solidFill>
          <a:srgbClr val="FFFF99"/>
        </a:solidFill>
        <a:ln w="12700">
          <a:solidFill>
            <a:srgbClr val="808080"/>
          </a:solidFill>
          <a:prstDash val="solid"/>
        </a:ln>
      </c:spPr>
    </c:plotArea>
    <c:legend>
      <c:legendPos val="b"/>
      <c:layout>
        <c:manualLayout>
          <c:xMode val="edge"/>
          <c:yMode val="edge"/>
          <c:x val="0.13760010750008397"/>
          <c:y val="0.83126651586067857"/>
          <c:w val="0.85280066625052187"/>
          <c:h val="0.14392076991020702"/>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7EC014-3EFF-DE4B-AA29-3E1E2AB4B6FD}" type="datetimeFigureOut">
              <a:rPr lang="en-US" smtClean="0"/>
              <a:t>5/28/2014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7013B3-E122-A44F-8624-CAE3A38D94F5}" type="slidenum">
              <a:rPr lang="en-US" smtClean="0"/>
              <a:t>‹#›</a:t>
            </a:fld>
            <a:endParaRPr lang="en-US"/>
          </a:p>
        </p:txBody>
      </p:sp>
    </p:spTree>
    <p:extLst>
      <p:ext uri="{BB962C8B-B14F-4D97-AF65-F5344CB8AC3E}">
        <p14:creationId xmlns:p14="http://schemas.microsoft.com/office/powerpoint/2010/main" val="316959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4EC7D-0C82-DC4F-8317-A4EEB94D83F4}" type="datetimeFigureOut">
              <a:rPr lang="en-US" smtClean="0"/>
              <a:t>5/28/2014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B41082-80F3-B342-9829-61D0ACDF2D16}" type="slidenum">
              <a:rPr lang="en-US" smtClean="0"/>
              <a:t>‹#›</a:t>
            </a:fld>
            <a:endParaRPr lang="en-US"/>
          </a:p>
        </p:txBody>
      </p:sp>
    </p:spTree>
    <p:extLst>
      <p:ext uri="{BB962C8B-B14F-4D97-AF65-F5344CB8AC3E}">
        <p14:creationId xmlns:p14="http://schemas.microsoft.com/office/powerpoint/2010/main" val="2681556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977BFF8-7DF3-9041-9B55-0AD6EA5F6BBD}" type="datetimeFigureOut">
              <a:rPr lang="en-US" smtClean="0"/>
              <a:t>5/28/2014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7BFF8-7DF3-9041-9B55-0AD6EA5F6BBD}"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15B66-A523-2042-84BD-1215DF2C5D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05980"/>
            <a:ext cx="1676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7BFF8-7DF3-9041-9B55-0AD6EA5F6BBD}"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8715B66-A523-2042-84BD-1215DF2C5D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7BFF8-7DF3-9041-9B55-0AD6EA5F6BBD}"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15B66-A523-2042-84BD-1215DF2C5DC8}"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2"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977BFF8-7DF3-9041-9B55-0AD6EA5F6BBD}" type="datetimeFigureOut">
              <a:rPr lang="en-US" smtClean="0"/>
              <a:t>5/28/2014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8715B66-A523-2042-84BD-1215DF2C5DC8}"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77BFF8-7DF3-9041-9B55-0AD6EA5F6BBD}"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15B66-A523-2042-84BD-1215DF2C5DC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1"/>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28801"/>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77BFF8-7DF3-9041-9B55-0AD6EA5F6BBD}" type="datetimeFigureOut">
              <a:rPr lang="en-US" smtClean="0"/>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15B66-A523-2042-84BD-1215DF2C5DC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77BFF8-7DF3-9041-9B55-0AD6EA5F6BBD}"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15B66-A523-2042-84BD-1215DF2C5DC8}"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977BFF8-7DF3-9041-9B55-0AD6EA5F6BBD}"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15B66-A523-2042-84BD-1215DF2C5D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28601"/>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7BFF8-7DF3-9041-9B55-0AD6EA5F6BBD}"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754ED01-E2A0-4C1E-8E21-014B99041579}" type="slidenum">
              <a:rPr lang="en-US" smtClean="0"/>
              <a:pPr/>
              <a:t>‹#›</a:t>
            </a:fld>
            <a:endParaRPr lang="en-US" dirty="0"/>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7BFF8-7DF3-9041-9B55-0AD6EA5F6BBD}"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15B66-A523-2042-84BD-1215DF2C5DC8}" type="slidenum">
              <a:rPr lang="en-US" smtClean="0"/>
              <a:t>‹#›</a:t>
            </a:fld>
            <a:endParaRPr lang="en-US"/>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alpha val="60000"/>
          </a:srgbClr>
        </a:solidFill>
        <a:effectLst/>
      </p:bgPr>
    </p:bg>
    <p:spTree>
      <p:nvGrpSpPr>
        <p:cNvPr id="1" name=""/>
        <p:cNvGrpSpPr/>
        <p:nvPr/>
      </p:nvGrpSpPr>
      <p:grpSpPr>
        <a:xfrm>
          <a:off x="0" y="0"/>
          <a:ext cx="0" cy="0"/>
          <a:chOff x="0" y="0"/>
          <a:chExt cx="0" cy="0"/>
        </a:xfrm>
      </p:grpSpPr>
      <p:sp>
        <p:nvSpPr>
          <p:cNvPr id="9" name="Rectangle 8"/>
          <p:cNvSpPr/>
          <p:nvPr/>
        </p:nvSpPr>
        <p:spPr>
          <a:xfrm>
            <a:off x="152400" y="1226228"/>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2" y="114302"/>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66886"/>
            <a:ext cx="8381260" cy="79079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2" y="1289303"/>
            <a:ext cx="8407893" cy="33055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fld id="{F977BFF8-7DF3-9041-9B55-0AD6EA5F6BBD}" type="datetimeFigureOut">
              <a:rPr lang="en-US" smtClean="0"/>
              <a:t>5/28/2014</a:t>
            </a:fld>
            <a:endParaRPr lang="en-US"/>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fld id="{E8715B66-A523-2042-84BD-1215DF2C5D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5" name="Subtitle 4"/>
          <p:cNvSpPr>
            <a:spLocks noGrp="1"/>
          </p:cNvSpPr>
          <p:nvPr>
            <p:ph type="subTitle" idx="1"/>
          </p:nvPr>
        </p:nvSpPr>
        <p:spPr>
          <a:xfrm>
            <a:off x="7010400" y="1539720"/>
            <a:ext cx="2208028" cy="1371600"/>
          </a:xfrm>
        </p:spPr>
        <p:txBody>
          <a:bodyPr>
            <a:normAutofit/>
          </a:bodyPr>
          <a:lstStyle/>
          <a:p>
            <a:pPr algn="ctr"/>
            <a:r>
              <a:rPr lang="en-US" sz="2400" b="1" dirty="0" smtClean="0"/>
              <a:t>Creating Capital Reserves</a:t>
            </a:r>
            <a:endParaRPr lang="en-US" sz="2400" b="1" dirty="0"/>
          </a:p>
        </p:txBody>
      </p:sp>
      <p:sp>
        <p:nvSpPr>
          <p:cNvPr id="4" name="Title 3"/>
          <p:cNvSpPr>
            <a:spLocks noGrp="1"/>
          </p:cNvSpPr>
          <p:nvPr>
            <p:ph type="title"/>
          </p:nvPr>
        </p:nvSpPr>
        <p:spPr/>
        <p:txBody>
          <a:bodyPr/>
          <a:lstStyle/>
          <a:p>
            <a:pPr algn="ctr"/>
            <a:r>
              <a:rPr lang="en-US" dirty="0" smtClean="0"/>
              <a:t>Creating</a:t>
            </a:r>
            <a:br>
              <a:rPr lang="en-US" dirty="0" smtClean="0"/>
            </a:br>
            <a:r>
              <a:rPr lang="en-US" dirty="0" smtClean="0"/>
              <a:t>Capital Reserves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1026" name="Picture 2" descr="2014 Conference"/>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6000"/>
                    </a14:imgEffect>
                    <a14:imgEffect>
                      <a14:brightnessContrast bright="36000" contrast="26000"/>
                    </a14:imgEffect>
                  </a14:imgLayer>
                </a14:imgProps>
              </a:ex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3301262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333911" y="1432495"/>
            <a:ext cx="6324600" cy="1371600"/>
          </a:xfrm>
        </p:spPr>
        <p:txBody>
          <a:bodyPr/>
          <a:lstStyle/>
          <a:p>
            <a:pPr algn="l"/>
            <a:r>
              <a:rPr lang="en-US" sz="3200" dirty="0" smtClean="0"/>
              <a:t>Operations - $5.25-$7.50/SF</a:t>
            </a:r>
            <a:br>
              <a:rPr lang="en-US" sz="3200" dirty="0" smtClean="0"/>
            </a:br>
            <a:r>
              <a:rPr lang="en-US" sz="3200" dirty="0" smtClean="0"/>
              <a:t>Capital Reserves-$1-2.00/SF</a:t>
            </a:r>
            <a:br>
              <a:rPr lang="en-US" sz="3200" dirty="0" smtClean="0"/>
            </a:br>
            <a:r>
              <a:rPr lang="en-US" sz="3200" dirty="0" smtClean="0"/>
              <a:t>TOTAL: $6.25 - $9.50</a:t>
            </a:r>
            <a:br>
              <a:rPr lang="en-US" sz="3200" dirty="0" smtClean="0"/>
            </a:br>
            <a:r>
              <a:rPr lang="en-US" sz="3200" dirty="0" smtClean="0"/>
              <a:t/>
            </a:r>
            <a:br>
              <a:rPr lang="en-US" sz="3200" dirty="0" smtClean="0"/>
            </a:br>
            <a:r>
              <a:rPr lang="en-US" sz="3200" dirty="0" smtClean="0"/>
              <a:t>ASSUMPTION: $7.00/SF</a:t>
            </a:r>
            <a:br>
              <a:rPr lang="en-US" sz="3200" dirty="0" smtClean="0"/>
            </a:br>
            <a:r>
              <a:rPr lang="en-US" sz="3200" dirty="0" smtClean="0"/>
              <a:t/>
            </a:r>
            <a:br>
              <a:rPr lang="en-US" sz="3200" dirty="0" smtClean="0"/>
            </a:br>
            <a:r>
              <a:rPr lang="en-US" sz="3600" dirty="0" smtClean="0">
                <a:solidFill>
                  <a:srgbClr val="00B050"/>
                </a:solidFill>
              </a:rPr>
              <a:t>$210,000.00 </a:t>
            </a:r>
            <a:r>
              <a:rPr lang="en-US" sz="3600" dirty="0" smtClean="0"/>
              <a:t>Annually</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275509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r>
              <a:rPr lang="en-US" dirty="0" smtClean="0"/>
              <a:t>Assume a 40 year life cycle at 1.5%* annual inflation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2" name="TextBox 1"/>
          <p:cNvSpPr txBox="1"/>
          <p:nvPr/>
        </p:nvSpPr>
        <p:spPr>
          <a:xfrm>
            <a:off x="659219" y="4254736"/>
            <a:ext cx="3596626" cy="369332"/>
          </a:xfrm>
          <a:prstGeom prst="rect">
            <a:avLst/>
          </a:prstGeom>
          <a:noFill/>
        </p:spPr>
        <p:txBody>
          <a:bodyPr wrap="none" rtlCol="0">
            <a:spAutoFit/>
          </a:bodyPr>
          <a:lstStyle/>
          <a:p>
            <a:r>
              <a:rPr lang="en-US" dirty="0" smtClean="0">
                <a:solidFill>
                  <a:schemeClr val="bg1">
                    <a:lumMod val="75000"/>
                  </a:schemeClr>
                </a:solidFill>
              </a:rPr>
              <a:t>* 1.5% maybe too low…just saying</a:t>
            </a:r>
            <a:endParaRPr lang="en-US" dirty="0">
              <a:solidFill>
                <a:schemeClr val="bg1">
                  <a:lumMod val="75000"/>
                </a:schemeClr>
              </a:solidFill>
            </a:endParaRPr>
          </a:p>
        </p:txBody>
      </p:sp>
    </p:spTree>
    <p:extLst>
      <p:ext uri="{BB962C8B-B14F-4D97-AF65-F5344CB8AC3E}">
        <p14:creationId xmlns:p14="http://schemas.microsoft.com/office/powerpoint/2010/main" val="4051322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31131" y="873399"/>
            <a:ext cx="6324600" cy="2454120"/>
          </a:xfrm>
        </p:spPr>
        <p:txBody>
          <a:bodyPr/>
          <a:lstStyle/>
          <a:p>
            <a:pPr algn="l"/>
            <a:r>
              <a:rPr lang="en-US" sz="3200" dirty="0" smtClean="0"/>
              <a:t>Initial Cost =      $ 4,654,500</a:t>
            </a:r>
            <a:br>
              <a:rPr lang="en-US" sz="3200" dirty="0" smtClean="0"/>
            </a:br>
            <a:r>
              <a:rPr lang="en-US" sz="3200" dirty="0" smtClean="0"/>
              <a:t>Cost of Money = $ 1,100,000</a:t>
            </a:r>
            <a:br>
              <a:rPr lang="en-US" sz="3200" dirty="0" smtClean="0"/>
            </a:br>
            <a:r>
              <a:rPr lang="en-US" sz="3200" dirty="0" smtClean="0"/>
              <a:t>Operations =      $</a:t>
            </a:r>
            <a:r>
              <a:rPr lang="en-US" sz="3200" dirty="0"/>
              <a:t>13,440,000 </a:t>
            </a:r>
            <a:r>
              <a:rPr lang="en-US" sz="2000" dirty="0"/>
              <a:t>(that is $448/SF…</a:t>
            </a:r>
            <a:r>
              <a:rPr lang="en-US" sz="2000" dirty="0">
                <a:solidFill>
                  <a:srgbClr val="FF0000"/>
                </a:solidFill>
              </a:rPr>
              <a:t>OUCH</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2864537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31131" y="834776"/>
            <a:ext cx="6324600" cy="1371600"/>
          </a:xfrm>
        </p:spPr>
        <p:txBody>
          <a:bodyPr/>
          <a:lstStyle/>
          <a:p>
            <a:pPr algn="ctr"/>
            <a:r>
              <a:rPr lang="en-US" dirty="0" smtClean="0"/>
              <a:t>Total Cost of Ownership</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2" name="TextBox 1"/>
          <p:cNvSpPr txBox="1"/>
          <p:nvPr/>
        </p:nvSpPr>
        <p:spPr>
          <a:xfrm>
            <a:off x="1022150" y="2582332"/>
            <a:ext cx="5142562" cy="923330"/>
          </a:xfrm>
          <a:prstGeom prst="rect">
            <a:avLst/>
          </a:prstGeom>
          <a:noFill/>
        </p:spPr>
        <p:txBody>
          <a:bodyPr wrap="none" rtlCol="0">
            <a:spAutoFit/>
          </a:bodyPr>
          <a:lstStyle/>
          <a:p>
            <a:r>
              <a:rPr lang="en-US" sz="5400" dirty="0" smtClean="0">
                <a:solidFill>
                  <a:srgbClr val="00B050"/>
                </a:solidFill>
              </a:rPr>
              <a:t>$19,194,500.00</a:t>
            </a:r>
            <a:endParaRPr lang="en-US" sz="5400" dirty="0">
              <a:solidFill>
                <a:srgbClr val="00B050"/>
              </a:solidFill>
            </a:endParaRPr>
          </a:p>
        </p:txBody>
      </p:sp>
    </p:spTree>
    <p:extLst>
      <p:ext uri="{BB962C8B-B14F-4D97-AF65-F5344CB8AC3E}">
        <p14:creationId xmlns:p14="http://schemas.microsoft.com/office/powerpoint/2010/main" val="400451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544" y="402685"/>
            <a:ext cx="5690156" cy="4267617"/>
          </a:xfrm>
          <a:prstGeom prst="rect">
            <a:avLst/>
          </a:prstGeom>
        </p:spPr>
      </p:pic>
    </p:spTree>
    <p:extLst>
      <p:ext uri="{BB962C8B-B14F-4D97-AF65-F5344CB8AC3E}">
        <p14:creationId xmlns:p14="http://schemas.microsoft.com/office/powerpoint/2010/main" val="629885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646" y="246298"/>
            <a:ext cx="1979727" cy="2586843"/>
          </a:xfrm>
          <a:prstGeom prst="rect">
            <a:avLst/>
          </a:prstGeom>
        </p:spPr>
      </p:pic>
      <p:sp>
        <p:nvSpPr>
          <p:cNvPr id="11" name="AutoShape 4" descr="data:image/jpeg;base64,/9j/4AAQSkZJRgABAQAAAQABAAD/2wCEAAkGBxMSEhUUEhQVFRUXGBsXGRgYGBodGRkZFx8eGBgYGRodHCwhHCAlHx4YIzEiJS0rLi8uGB80ODMsNygtLisBCgoKDg0OGxAQGzQkICY0NTIvNywxNy8vLywsLC4sMCwsLCwyLCwsLDAsLCwsNCwsLCwsLDQsLywsLy0sLCwsLP/AABEIANwA5QMBEQACEQEDEQH/xAAcAAEAAgMBAQEAAAAAAAAAAAAABgcDBAUCAQj/xABNEAABAgMEBQYHDwMCBQUAAAABAgMABBEFEiExBgcTQVEiYXGBkaEUFTI0UnKSFhcjNUJUYnOCk7GywcLRM1OiJOFDY4PS8SVEhLPw/8QAGwEBAAIDAQEAAAAAAAAAAAAAAAQFAgMGAQf/xAA+EQABAwICBgcIAgEEAgIDAAABAAIDBBEhMQUSE0FRcWGBkaGxwfAUFSIyMzRS0VPhQiNicvFDggaiJDWy/9oADAMBAAIRAxEAPwC8YIuRpFpExJIvOq5R8lCcVqpwHDnNBGuSVsYuVLpKKWqdaMYbzuHrhmqxtnWFNvEhshhG4IxXTnWR+UCID6p7ssF09PoaniF3/EenLs/d1GX551fluuL9ZalfiYjlzjmVZtijb8rQOQAWG+eJ7Y8Wdgl88T2wSwS+eJ7YJYJfPE9sEsEvnie2CWCXzxPbBLBL54ntglgl88T2wSwS+eJ7YJYJfPE9sEsEvnie2CWCXzxPbBLBL54ntglgl88T2wSwS+eJ7YJYJfPE9sEsEvnie2CWCXzxPbBLBL54ntglgl88T2wSwQOHie2F0sOC35K3ppk1bmHU818qT7Kqp7ozbI9uRUeSjp5BZ7Aeq3eLFTfR3WWahE4kUy2qBl66P1T2RLjq9z1SVeghbWpz1HyP77VY8u+laQtCgpKhUKBqCDkQRnE0EHELnHNcwlrhYhZI9WK5GlFuokmFOqxV5KE+ks5DozJPAGNcsgjbcqXRUjqqURjLeeAVGWjPuPuKddVeWrM7gNyQNwG4RUucXG5XcwwshYGMFgPXauxo1ofMTvKTRtr+4sGh43E5q7hz1wjZFA6THcolZpKGlwOLuA8zu8ehTqT1YyqR8It1w+sEjqAFe0mJYo2b1RSaeqHH4QB3+P6Wz728j6Ln3ioy9kj9Fav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MPZI/RT35V8R2Lj2rquTQmWeUFei7Qg815IBHYY1vox/ie1TINPm9pmYcR+jn2hV7aVnOy7hbeQULG47xuIORHOIhOYWmxXQwzRzM14zcKQ6CaVqk3A24f9Os8qv8Awyfljm9IdeYx3U82obHJV+lNHCpZrsHxjv6P12crnBi0XFqm9ZtrF6cLYPIYFwDdfNFLP4J+yYrKp+s+3BdloWnEVPrnN2PVu/fWtLQfR/w2Yuq/pNgLc5x8lHNeIPUDzRhBFtHY5LdpOt9lhuPmOA8z1fpXg02EgJSAEgUAAoABkAN0WwFlxBJcbnNeoLxIIkESCJBEgiQRIIkESCJBEgiQRIIkESCJBEgiQRIIkESCJBFw9LdHkTrBQaBxNS2v0VcD9E5EfqBGqaISNsptBWupZdYZHMcR+xuVFONlJKVCikkpIOYINCD0GKgi2BXdgggEZFXHqztYvyYQo1WydmedNKoPZyfsxaUr9ZljuXG6ZpxFUawydj17+/HrVRWi9fedX6bi1e0on9YrHG7iV18LdWNreAA7ArV1TSoTJqXvcdUepFEAdoUeuLGkFmXXK6ekLqgN4Ad+Km0SlSJBFyrW0ilZZQS+8lCiK3cSqnEhIJA5zwjW+VjPmKlQUU84vG247u9bdnWi0+m+y4hxOVUkGh4HgeYxk17XC4K1SwSQu1ZGkHpXPd0skkqKVTLYUkkEE4gjAjtjAzxg2JUhujqpwBEZsVvWZarMwCphxLgBoSk5HOkZte12LStE1PLCQJG2PSvFp2zLy13buobvVu3jnSlado7Y8dI1nzGy9hpZp77NpNuC3GnQpIUkgpUAQRkQcQRGQN8Vpc0tJBzXKmdKZNtakLmG0rSaKSTiDwMazNGDYlS2aPqXtDmsJBWzZlssTF7YOpcu0vXTWla0r00PZGTJGv8AlN1qmppoLbRpF+K1ZjSqSbUpC5htKkkpUCcQRgQYxM8YNiVtZo+pe0OawkFdGRnW3kBxpQWhVaKGRoSD3gjqjY1wcLhR5YnxOLHixC2I9Wtato2i0wi+8tLaagVVlU5CMXODRcrbFDJM7VjFz0LTktJZR5aW2n21rVWiQcTQEnuBjFszHGwK3SUNRG0vewgBdRxYSCSaACpPADMxsUUAk2C0bMtuXmSoMOocKaE3TkDl+BjBsjXfKVvmpZoLbRpF+K25mYS2hS1kJSkFSicgBiSYyJAFytLGOe4NaLkrko0ukSQBNNY8VUHacI1ieM/5BSzo2rAvsz2LtAxtUJaE5bcu04lpx1CHFUoknE3jdT2nCMDI0GxOKkR0s0jDIxpIG/kstpWk1LpC3nEtpJugqNASamnYD2R657Wi7isIYJJnasbbnoWWUmkOoSttQUhQqFDIjmj0EEXCxkjdG4tcLELNHqwSCKkNYkqG7Qepku65T1kgHtUCeuKqpFpCu30RJr0jb7rjsP6TQy2zKl2hpfuf43v5hBJqXTSNKKgNvuv32/Sjq8z0mNCsRkrk1XfF6PXc/OYtKX6YXG6b+7PIeAUtiQqlIIqa0ib8GtJx2cYLzS1qKakhKkkURQ5EpFBdPDoislGpKS8XC7KkO3omsp36rgMejj2nG6sHQWYk1sK8CSUJvkrQqt5Klcak1FKAEEjCm6JkBYW/Aue0mypbKPaDc2wIysoLrTsVmWU2tlJSp3bLWSpRqoFJrQkgYqVlxiJVsa0i2+6vtB1Us4c2Q3DdUDDdj+lZOj1isyrd1hJSF0UqqlKqqgFeUTE6ONrB8K5qrqpah95De2GVvBVnpepyfn3kNcoS7a6c4axXTnKzd6hEGa8shA3LptHhlHSMc/8AzI78uq2KmWq+1NtJhBPKZOz+zmg9FOT9mJNK/WZbgqbTVPsqkuGTsevf349ajutSxWWQh9tJDjrpvm8o15JORNBiN0aKuNrfiGZVjoOqlkJicfhaMMOlTHQ2xGZdhK2klKnm21LJUo1N2uRJpio5cYlQxta243qn0jVyzSlrzcNJtgOPRyVW2m9LotGZM02pxvaui6lV03r2BrUc+/fFe8tEp1hcLqYWTOo4xCbOsMxfC3WrZ0PLJk2TLoUhoglKVKKiKqJNSSa413xYw6uoNXJclpDaCpcJTd28jDcuzG1Q1Dda/mP/AFUfrEar+mrnQX3XUVGNXkzImYYQGHBNAKO02huVCVXjcvb01GUR6Yx6wFsVZ6WZVCF7i8bPDC2OY3249Klusy1NhJKSDRTx2Q9U4rPsgj7QiTVP1Y+aqdDU+1qQTk3H9d6g+iZckJ6X2vJTMNpru5L3k15wsAHhjESG8Ugvv81d1+pWUsmpmwn/AOufURirL0y8wmvqHPymJ830zyXNaO+7i/5DxVLsGV8Ed2gX4VfGzIrdDdE1vY3fT58t0VY1NQ3zXaO9o9obq22dseN8ct/DoVx6CIcTIMB0EKCTgcwm8dmD9i7FlACIxdcdpMsNW8x5X77Y991WOsFxTtoP3QTs0pGG5KEhSj1EqiBUG8htuXT6Ja2OkZff4k2HcF50o0jXPIl0UJLTRU5zuAG+roCU1+0YSymQAL2ioW0jnu/I2HLcO026lYWq+ZvyCBvQtaP8r47lCJtKbxrntNs1asniAe63kpZEhVKQRU1rS8/P1SP3RV1X1OpdloT7Qcz5KMSu/qjS1WcixLzPSYxWYyVyarvi9HrufnMWlL9MLjdN/dnkPAKWxIVSkEUC0itC1A482JRt1hdQjk3xdpTGihnnRQwJ3iIkjprkatwr6khoCxjzKWvGeNsezwKz6s9G3ZRDq3xdU7dARUEhKL1CqmFSVHDm56D2licwEu3rDTNdHUOa2PENvj0m2XYtbWrYsxM7DYNKcuh0KpTC9cpWp30PZGNVG59tUcfJbNB1UMGvtXWvbuuplOurbl1KbQVuJb5KRvVTkjtiUSQ3DNU0bWPlAcbAnE9CrbR/V268hS5lbjK7xATRJKhgSomu8k9kQY6UuF3YLpavTccTg2EBwt6C6Oh1hzMjPuI2alS6wU7Xk0NOUhRFa4cpOWaozhjfHIRuUbSFXBV0jXXs8Y27iPA9S6Os+ynphllLDanClwkgUwF0iuJG+M6pjntGqFH0LURQyOMjrXHmpRYzRRLspUKKS2gEcCEgERIYLNAVXUODpXkZEnxVZTNlWgzPvvsS1+8ty6VhKklKlVrS+DwiAWStkLmhdMyoo5aVkUslrAZXBuByKsbRp15Us2ZlAbdN68hIoBRRCaCpzTQ574mxlxaNbNc5WNibM4Qm7cLHqHLeunGxRlFtY1nuvylxlBWvaJNBStBWpxMR6lpcywVpoiaOGo1pDYWK3tEJAtSjCXEXXEoooECoOO8RnC3VYAc1or5hJUPc03BKi+m1izM9OtNhtSZdAA2mFAVcpxQFanAJAwzEaJ43yPAtgrTRtVBS0rnk3ed3LIeJXM0h1cuNNhcstx9d4ApoAQMeUk13GnbGuSlIF2m6lUmm2SP1ZgGjt6ipvaKHn7NcSpsh9cupJRhXaFNCBuziW7WdGeNlRwmKGtaQ74A7Pov+lXstoPMmUU4G1ImW3qpTUVW3dRS6a0BSq8R180QhTu1L2xXQv0tAKgM1rsIxPA3PcRgrN0bm33GEmZaLTw5KwaUUR8tNDkeG41EToi4t+IWK5msjiZKRC7Wbu/XUofoxo68qem3ZppSW3EupF6lFB1fMfQFOuI0UTjI4uGfmretrY20sUcLrkWOG7VH7XjQzQtxpU1t00qhbDZNOUlVQpzrATTpMIacjW1uSy0jpRkgj2R3hx6CMh1Y9y6Gq6zpiXaebmGlN1Wlaa0xJTdVShOV1PbGdKxzQQ4KPpueGZ7HROvhbvuPFTeJSpEgiprWl5+fqkfuisqvqdS7LQn2g5nyUYld/VGhqs5FiXmekxisxkrk1XfF6PXc/OYtKX6YXG6b+7PIeAUtiQqlIIkESCJBEgiQRIIkESCJBEgiQRIIkESCJBEgiQRIIkESCJBEgiQRU1rS8/P1SP3RWVX1OpdloT7Qcz5KMSu/qjQ1WcixLzPSYxWYyVyarvi9HrufnMWlL9MLjdN/dnkPAKWxIVSkESCJBEgiQRIIkESCLTtS1WZZN99xLad1TieZIzUeYRi97WC7it0NPLO7Vjbc+s+ChVp60Wk1Euytz6SzcT0gUKu0CIrqwD5QrqHQEhxlcByxPkPFcCY1mTijyUsIHqKJ7Sv8ASNJq37rKezQVMBiXHrH6WEaxp/0mj/0/94x9qkWfuSk4HtW9J60JlP8AVZaWPolSD3lUbBWO3haJNAQn5HEc7H9KUWRrFk3iA4VMK/5nke2MAPWpG9lUx2eCq59CVMeLfiHRn2fq6lyFggEEEHEEZERJVSQQbFeoLxIIkESCJBEgiQRIIkEVNa0vPz9Uj90VlV9TqXZaE+0HM+SjErv6o0NVnIsS8z0mMVmMlcmq74vR67n5zFpS/TC43Tf3Z5DwClsSFUpBEgiQRIIkESCJBFENN9M0yfwTVFvkVx8lsHIq4k7k9Z3VjT1AZgM1b6N0Wan434M7zy/foVT/AKice/4j7yus0/BKR1AViv8AikdxK6v/AEaWLc1o9cye0qUNaCtspCrQm22AckJIKz0KVv5gk9MbxTBuMjrKrdpd8p1aWMu6Tl2DzIXouWE1kh98jf8ACCvUVIEe3pxxPrqXmrpaTe1vZ+nFPG9iKwMk+Bx/8P1hr0/4n11p7NpQYiVvrm1ffALFfwbfdl1fTKrvWXAR/kIatO7I29dKbbSkWL2B46M+79Ln2xoLMMp2jRTMtUrea8qnG5U1Hqkxg+mc0XGIW+n0vDI7Uf8AA7gcu39gLS0Y0pfklC4b7VeU0o8k8Sn0TzjrBjCKZ0eWS31uj4qofELO47+viPQVz2Ha7U20l1o1ScCD5SVDNKhuI/3GBi0jkD23C4ypppKeQxvz8RxC6EZqOkESCJBEgiQRIIkEVNa0vPz9Uj90VlV9TqXZaE+0HM+SjErv6o0NVnIsS8z0mMVmMlcmq74vR67n5zFpS/TC43Tf3Z5DwClsSFUpBEgiQRIIkESCLmaSWsJWWceOJSOSDvWrkpHaR1VjXI/UaXKTR05qJmx8c+W/uVGScu7NvpQCVuurxUd5OKlHmAqegYRUgF7rbyu6kfHTxF2TWj/oKU2rbyJBJlLPpeGD0wQCpSxgQndhiK5DEDjEl8giGpH1lVUFG6scKiqy/wAW7gOn1jmeChbzpUStaipRxKlEknnJOJiITfEq6a0ABrRYdCOIKTRQKSNxBBxxGB5qHrggIIuF5gvUgi37Gtl+UVeYcKcalOaFesnI9OfAiM2SOYbtKj1FLFUN1ZRfxHI+gpHbDLNoMLm2EBuYaFZhoZKT/dT3mvMQcQK73gSt125jNV1O6SilFPKbsd8p4HgfXctPV/bhlppKSfgniG1jdU4IV0gmnQoxhTyaj+grdpWkE8BI+ZuI8x2d6u2LVcSkESCJBEgiQRIIkEVNa0vPz9Uj90VlV9TqXZaE+0HM+SjErv6o0NVnIsS8z0mMVmMlcmq74vR67n5zFpS/TC43Tf3Z5DwClsSFUpBEgiQRIIkESCKC63nCJRoDJT4B6kLIHaK9URKz5BzV7oBoNQ48G+YUL0IdLapt5PltSjq0cyuTj1frEWA2LjwCutJN1xFGcnPAPeo0I0KyVg6vtH1IWzMOsle0J2dRyW0BJO2VXeo0SkcCTwiZTxWIcR64rntLVgc10LHWtn0m/wAo5ZnsWvaOjpnrVnGw5sym6upQVA8hsU8oUz/GDotpM4XW2GtFJQRPLb3uM7bzzXItDRbZShmy+kp2hQhNwi+AsoC63sAQCqlDgI1Oh1Wa91Li0htKgQBmNrnHLC9surdipJbGijKJeWlmQkzbxqFqQQVJTynCo1NwAKHHyaDExufA0NDRmVW0+kZXTSTSfTbuvkTgLcb26OK5ExoRhMBmYDrssAXEbMpTUgqupXeNTQHrpiI1mnzsbkKWzSuLDIzVa/I3v0XIstHV++Uz7IGIcvNqHpJUkkg9YSeqMKc/6gUjSrAaR5O6xHO/9qPPi5eunya0PRkY0nDJWDPitfev0g0qqQTmQIuwvm7hYr3Hq8SCJBEgiQRIIkEVNa0vPz9Uj90VlV9TqXZaE+0HM+SjErv6o0NVnIsS8z0mMVmMlcmq74vR67n5zFpS/TC43Tf3Z5DwClsSFUpBEgiQRIIkESCKOawbMMxJOBIqtFHUjeSjMDnKbw640VDNaMqx0VOIappORwPX/dlUejFqJl30rWLzS0qbdGdW3BRXTTA89IronhrrnLeuurad00Ra3BwxHMerLNO2eJJ8bVsTLJF5pRUQh1OBSq8nOgwKefhSvpbs3Yi43LCOY1UXwO1HZOwxB3ixy6D53WSX0kuzqpwshS/kpK1URybmBpUilQBkK8wj0TWfr2WL6HWpRTB9hvwzxv6Oa3pXThbcy9MJYR8OlKXEX1YlFQFBVMMDQgDcIzFSQ4utmtD9EtfAyIvPwk2Nhv3W81rWrpYX5VEsZdpARS4oEm6E4JCUqrjTC8Sa48YxfOXM1bLZBo4RTmbXJvn08yOnGwstme07eceZfS02hxoUJqpV8EEFONLqTUmgqa3cTdEZOqSXB1slri0RGyJ8RcSHdVv2f7wxWKe0yUpp5tllLG3UpbygtS1KKsFAEgXQRh0VpTOPHVBsQ0WvmsotFta9j5Hl2qLNFrAW7b+rr5YTXgbJnXMFqSpEqg5qUoUL1PQSCcd9ecV8jGzGuer9r2qd7TIKZmQN3ngB/jzJ7O1crRuyzMzLTIFQpQvcyE4rr1AjpIjXEzWcGqXWVGwhdIermcu9foKLlfPkgiQRIIkESCJBEgiprWl5+fqkfuisqvqdS7LQn2g5nyUYld/VGhqs5FiXmekxisxkrk1XfF6PXc/OYtKX6YXG6b+7PIeAUtiQqlIIkESCJBFyLb0mlZTB50BWYQnlLPDkjEDnNBGt8zGZlS6ahnqPptw45DtULtDWma0Yl8PScVj7Cf8AuiK6s/Edquov/j/8j+weZ/S4zusieORZT0Nn9VGNRq5FMGg6QcT1/wBLle6NZ8qXkldMsj9KRr2p4DsUv2Fu57x/7FdGT0ta2RZekmlNKNSltS0hJ9JCVFQSedJTnGYnFtVzcFGk0bJr7WOUhw4gG/Mi1xzBWFuw5WZVSTmbizkzMi6qp3JcTVKuihMeCNj/AJD1FbDV1EA/147j8mY9oOI7gvEzoRPoNNhf50LQe68D3QNPINy9ZpakcL69uYP6t3rAnRGeOUs5/iPxVGOwk/FZ+8qQf+Qd/wCluNaCzV0reLMu2PKU64nD2ajqJEZimfmcFpdpen1tWO7zusP3ZJV+zpQ1urnnBkSNmwCOANVK6SCOEAYmf7j3I9lbUC1xE3td+h3FY7S0sLzhcMrKlR3upU6oDgCpVAOYACPHT6xvqjrxWcOjhGzUEjrdBDfAea8SmmEw0q80iWbJFKoYQk0zpUY0wHZHgnc3K3YvZNGQyCzy483Erqy2s2bSeWhlY9VST23iO6Ngq37wFEfoGmPykjsPl5qR2VrOl10D7a2TxHLR2gBX+Mb2VbT8wsq6fQMzcYnB3cf13qaSU428gLaWlaDkpJBHaIlNcHC4VLJE+N2q8WPSs8erBIIkESCJBFTWtLz8/VI/dFZVfU6l2WhPtBzPkoxK7+qNDVZyLEvM9JjFZjJXJqu+L0eu5+cxaUv0wuN0392eQ8ApbEhVKQRIIkEVaabaeqClMSaqUwW8OO9Lf/d2cYgz1P8AiztXS6N0OCBLUDkPM/rt4KEWRY0xOLIZQpw15SyeSCd61nf2k8DERkbnnBXdRVQ0zbyG3AfoegpMdEZOW8+nkheZbaxUO5Sj7IjfsI2fO7sVaNJVM/20OHF2XkO8p4TYSMmZh3nq4O4uJ/CF6cbiU1NLOze1vZ5Ap4dYa85aYRz3l/gl0/hHutTncfXWmy0q3KRp7PNqCwLLmMJWdLSzkh4YV4C8Ek9RMNlC75XW5p7ZXwfWi1hxb/Vx3BcLSDRaZlMXUBTe5xHKRjlXCqesdFY0yQuZnkp1JpCCpwYbHgcD/fUstm28FJDM7ecayQ6P6zFflIVmpPFJrzZUPrZL/C/LvCwmoy0mSnwdvH+LuY3Hp/7W89ZKZQF2bd27Z83bQ4aTIIBC1Ym42ARXnwxFL2epqYvNxu6f6WhtQaj/AE4G6p/yJHydA4u4ercG07UemlJv4gYNtITRCNwS22OzeTGlz3POKnw08cDTq9ZOZ6SfQXfs/QN25tZt1uUb+mQVdYqAnrNeaNzaY2u82CgS6Yj1tSBpe7oy/Z7OtbIlrDZwU6/MEcL4HUUhIPaYytTt33WvX0rJiGtYOrzue5PGViZeBzFON5X47esea9P+J9dabDSue1b6/wDVfNjYbuCVzEuTvN8jrKgsd8e2pzxCa2lY8SGv7PLVKwzmga1ILkk83Nt8EkBfRmUk9YPNGLqY2uw3Wcel2h2pUMLD05fsd6j9m2lMSbpLSlNLBopJBoafJWg5/iK4UjS17ozhgrCaCGpjs8XG4+YPocVceiGlLc83lcdT5bdf8k8Unu389nDMJB0rjq/R76R/FpyPkelSCNyr0giQRIIqa1pefn6pH7orKr6nUuy0J9oOZ8lGJXf1RoarORYl5npMYrMZK5NV3xej13PzmLSl+mFxum/uzyHgFLYkKpSCJBFD9ZluGXlg22aOPEpBGYQPLI58Qn7Vd0RqmTVbYb1caGpBNNruybj17v31KtNF7F8KdIUq4y2naOryuoHDgTj0UJ3UiDFHrnHLeulrqr2eO4F3HBo4n1+t66Nt6XKKdhJDweWTgAnkrXxUpWYrnTM7ya0Gck/+LMAo9No0A7Wo+N544gch6HBcqzdHJqYRfYZK01OIUgY78FKBjW2J7hcBSpq6nhdqyPseR8gtREg4XdiEEu3rt0EE3hmKg0441phGOqb6u9bjMwR7Qn4c79HivrtnOpd2Cm1B2oTs6VVUioApnhjhuxgWODtW2K8bPG6Pah3w8dyyWrY78sUiYbLZUCU1KTUDPFJIwqKjnEevjcz5gsYKmKcExOvb1vst6wNKH5Xkg7Rk4KZXigg5hNfJ6sOIMZRzOZhmFoq9HxVHxHB24jPr4+PSusNGmX32HWKiTeKlOA5s7MX3GlcKgUHSd1Cduxa5wLflPcont8sMT45fqNwH+6+AI8/3dR23rVVNPKdIonyW0AeQ2nBCABzcN5MaJH67rqxpacU8QZv3nid59blJg6iyEJASlyfcTVRVimXSrJPrfjvNKAyLiAf7vBVmq7STiSbRA9bjx5eHO6jqGpqfdPlvu0ripIoN90KIAHMnsjRZ8p4lWJdT0ce5reR77XPWVmd0SnUhRUwQEC8rltckAVqeXwj0wSDcsG6RpXEAPzywOPctGfst5gILzamw4LyL1OUMOzMYGhxjBzHNtcLfFURSkiN17Z2WnGK3LNJzbjKwtpam1j5STQ9B4jmOEetcWm4WEkbJG6rxcdKmTM0i10Fp0IRPJSS04MEvBONxXPn0YkbxEoETix+bxVM6N+jXa7CTEcx+N949dB3FRWybQclH0upBC21UUk4VAwW2rpxHMcd0R2OLHXVrPCyoiLHZH0Cr/lJlLqEOINUrSFJPEKFR3RcAgi4XASMdG4sdmMOxZo9WCQRIIqa1pefn6pH7orKr6nUuy0J9oOZ8lGJXf1RoarORYl5npMYrMZK5NV3xej13PzmLSl+mFxum/uzyHgFLYkKpSCJBFU2t5Z8KaTuDNR0qUoH8ExXVh+Mcl1mgANg49PkP2VyZJ25ZL5Tm5NIbUd9xKA4B0Vr2mNYNoT0lS5G62kGX3MJHO9lG40KyVj2WfArEcd8lx+pB3/CfBoI6EC92xOb/AKcBPFc3OPatKNj3N8sT34Lk6BaNqcfvOF5i42l5taCgEBRKUkhSVYKAXSoFQDuIjXTxEuucN6maUrmsis2zrmxBvux3EZYf9rr6COtkztoulbhQVhK1kVLYSFZBI5d0JGFBQgACNlPb4pCoelGvGxo2AC9sBxvbjle/iSvrWiKXG2XJlyYcLpJSnapAYbcq4VEkYkClboAJIFKYw2AIBcSb9y8dpJzHvZC1o1c8D8RGH/V8bb1BLclG2ZhxtpzatpNErwxwBOWBINRUcIiSNDXEA3V9TSPkia97dUnd67V2tFJ1SZS0UA8ksXuhRq3Uc5BA+yI2wuIY8dChV0TXVEDt+t3Z+ua52iDAXPSySKjag09Tlj8I1wi8jQpFe8spZCOHjh5rUtmZU5MPLX5SnFk9pAHUKDqjF5JcSVup2BkLGtyAHgpdqlkL0w68rJpF0Hdec39SUn2ok0jbuLuCqNPTasLYx/ke4f2e5JxbT022GHFrM+Fh9QoFBlZAQ2EmoSUpQqpNSRXIGkekhzxqn5s+SRiSKndtGgbK2rw1hmb4E3JGGXYtiesZM1aQk3H5h1DLNbxU3eQrkn+3QihQDhUkjHCkeujD5dQkmwWuKqdT0XtLWNBc7psRj03477dCwSOiMlMvFmXfe+CUsPFQTkFXUhBugVJBxxFAcBgI8bBG91mk4ZrOXSVVBHtJWD4ratuVzfG/VgtPSjRyWYl9q2tbbl+6lpxaFFaQq7fF0VThyt4phmYwliY1twVuoa6eWbZuAIte4BFjbLHPgovIzCmnEOI8pC0qHSDWnXl1xHaSCCFaSsD2OY7Iiy62nTYTaEyE5XwetSEqV3kxtqBaQqLowk0cZPDwJHgrU1erJs+XruSodSVqSnuAifT/AEwuV0sAKx9vVwFIo3quSCJBFTWtLz8/VI/dFZVfU6l2WhPtBzPkoxK7+qNDVZyLEvM9JjFZjJXJqu+L0eu5+cxaUv0wuN0392eQ8ApbEhVKQRIIq91u2WVNtTCRXZkoX6q6XVdShT7cQqxlwHLoNAVAa90J34jmP68FCdHZlCkuyrqghD926s5NvINW1H6J8kno5zEWMixYd/irurY5pbOwXLcxxacxzGYXNmJdyXdKHUUWhQqhQqMMRUZKSewiMCC02KkseyaPWYcDvHrA+C7Tums0pKUKDBSggoSWUFKSkUSUjIUGApG32h5FsOxQhoqBpLgXXOfxHG/FbWj+kMy7OEl9tsvpCFqcQC3RCTcF2oxzAxGKjnlGUcry/PNaquigjpgAwkNxFjjicccfDctzSG1UMSPgaXUuvuLK5haCCkEqvkVGFTyU0G4HLCuUrw2PUvcnNaaSndNVe0luqwCzQeVv7vxUfTpM/skNLDLqW/6ZdaStSNwuk4YYZg5CNO2da2fNWBoItoZG3aTnY2B5rj4k8STkBmTuAH4CNSmZBd6fT4JLGXP9d4oW+P7aEcppo/SJN88MBG5w1G6u85/pQYj7RMJh8jbhvSTgXctwXrRA7EvThApLtm5XJTzguNp58CongKQh+G7+HisdIf6gbTj/ADOP/EYk/peNJpJKj4YwKsPKvHi06rFba+HKJIORrhuqlbf425HuKyopS0ezyfO3/wCzdxHVn/2lmaWzEu3smgylG/4JNVYUqs/KNN5g2dzRYWSbR0Mz9d9yeeXLguXJz62ng83RC0qKhRICQTWoCcgKEinCNYcWu1hmpUkLZIzG/EEW6e3jvXXb0zmw8t4KQFrSEnkCgSCTRI3VJqSak4cBGz2h99ZQzounMYjsbDHPxXNsa2HpVzaMrooihriFA40UDnjjXOMGSOYbhSaimiqGakgw8OSxz8+XSPg2WwK0S02lAqcyaYnIZk0phSPHO1v6WcUIj3k/8jddDRyRTXwl7CXZUFH/AJjgxQyjiSaV4CtaRnE0fO7IerKPWSm2wj+d3cN7j0cOnJc6ZecmXlKpecdXWg3qWcEjmyAjAkudfeVIY1kEYbk1o7hv81fliSAl5dpkY7NCUk8SBies1MXDG6rQ1cDUzbaV0nE3W7GS0pBEgiprWl5+fqkfuisqvqdS7LQn2g5nyUYld/VGhqs5FiXmekxisxkrk1XfF6PXc/OYtKX6YXG6b+7PIeAUtiQqlIIkEWKal0uIUhaQpCgUqByIOBEeEAixWTHuY4OabEKlNMNE3JJZIqthR5K+Fckr4HnyPTgKuaAxnoXbaP0iyqbbJ4zHmPWHetWWtpKkJam2y+2nBCwbrzQ4IX8pP0FYdFIxElxqvFx3rY+lLXGSB2qTmP8AE8xuPSMV7FiMu+bTbRr8h/4FwcwrVCzzggR7s2n5XduC89qkj+tGebfiH7HWi9D54f8At1KHFKkKB9lRjzYScEGk6T87cwR4hfEaITxyll9ZQn8VCAgk/FDpKkH/AJB3nwC9HRvZ+czMuxxSFbV37tvPtj3Y2+Ygd68Fdr/Rjc7q1R2n9L743Zl8JJCtpl4Q9QuDcdkgclv1sVUMNo1vyDrPkns0s33Bw/FuX/sczyyWpYdivTrtxoEmtVrVUhNcSpZ3k44ZntMYxxukdYLdU1UVLHrP6hx6B6sFYOk+g6vA2mpUk7ElZQafCqUKKXX0+G6hphEyWn+ABu7vXPUWlh7S584+bC/4jhy4796rqzbTdllqu7+S404mqFjehxB/2Ix54hNeWHBdHNBHO0X5gjMdIPoLfLcjMYpWqTcOaVguME/RWOWj7QIG6M7Ru/2nuUfWqocxtBxGDusZHqxXwaJTKhVnYzA4svIUOwkHuhsHnLHkU95QDCS7P+TSPC68e5Ke+bO9341jzYSfisveVJ/IF79yM0kVdS2wn0nnW0juUT3R7sH78OZWPvKnODCXH/aCf0gYkmMVuKm1j5DVUM1+k6eUoeoBC0bczfll2r3XqpflbsxxOLupuQ61o2pajkwpIVQJTyW2kCiEA/JQgbzxxJ7Iwe8vK3w07IQbZnMnM9JPoBWNq90MLJEzMpo5T4NB+QDmpX0iMKbgeJwm08Gr8Ts1zmltKCUbGI/DvPHoHR4+M+iYqBIIkESCKmtaXn5+qR+6Kyq+p1LstCfaDmfJRiV39UaGqzkWJeZ6TGKzGSuTVd8Xo9dz85i0pfphcbpv7s8h4BS2JCqUgiQRIIvDrSVJKVAKSRQgioIOYIOcCL4FetcWm4NioJburNpZKpVexPoKqpvq+UnvHARDkpGnFuCvqXTsjBqzDW6Rgf0e7moVaGhU8zWrBWOLRCwegDld0RXU8jdyuotK0kmT7c8P671xzIutnFp1s86FJP4CNWq4blM20b/8gesFfPB3XPkOL+ypX6QsSmvGzeB1gLpSGic67S5LOAcVjZjp5dO6NjYJDkFHl0jSx/NIOrHwupfYurA1Cpt0U/ttV71kfgOuJLKP8z2KnqdP7oG9Z/X7PUrCs+QaYQG2UJQgbkjvPE85xiY1oaLBc9LM+V2vIblbMZLWuDpFolLTmLiSlylA4jBXNXcodNeakaZIWyZ5qfSaRnpsGm7eBy/rqVe2rq3m26lkofTzG4v2VGn+UQ30jxliugg05Tvwku09o7Rj3KNTdgzLZo5LPCm/ZqI9oCnfGgxOGYVnHWQvHwyDtHhmsF13KjnRyvwjHFZ3jzw7lmlbEmFn4OXeUTvDSqdaqUHWY9EbjkFi+rhYPikHaPBSOy9XM47Qu3GE/SIUrqSk07VCN7KR5zwVbPpumj+S7j0YDtP6Vg6OaHS0nRSQXHf7i6Ej1Rknqx4kxNjgYzEZrn6zSc9T8JNm8B58VIo3KuSCJBEgiQRU1rS8/P1SP3RWVX1OpdloT7Qcz5KMSu/qjQ1WcixLzPSYxWYyVyarvi9HrufnMWlL9MLjdN/dnkPAKWxIVSkESCJBEgiQRIIkESCJBEgiQRIIkESCJBEgiQRIIkESCJBEgiQRIIqa1pefn6pH7orKr6nUuy0J9oOZ8lGJXf1RoarORYl5npMYrMZK5NV3xej13PzmLSl+mFxum/uzyHgFLYkKpSCJBEgiQRIIkESCJBEgiQRIIkESCJBEgiQRIIkESCJBEgiQRIIkEVNa0vPz9Uj90VlV9TqXZaE+0HM+SjErv6o0NVnIsS8z0mMVmMlcmq74vR67n5zFpS/TC43Tf3Z5DwClsSFUpBFXGhNqPuWpMtrdcWhO3ohSiUi66lKaAmgoMIhQvcZiCePiuk0lTxMoY3taATq4gY4tK6utKedZlW1NOLbUXgCUKKSRcWaVG6oHZGdW4taLHeomhIo5J3B7QRq78d4Wjq50uLv+mmVkuZtrVmsZlJO9QzB3joqcaafW+F2a36X0aI/9aIfDvA3dPLwPNYNELTfXa0y2t1xTadvRClEpF11ITQE0FBhHkL3GZwJ4+Kz0hTxM0fG9rQCdXG2OLStnWpbrzCWmmVKRtAtSlJNFURdF1J3eVUkY4CPauRzQA1atB0cUznPkF7WsDljfHuWfQqyX0OBwWj4UxdN5IUVcs4AG8pVAMTUFJqBhnGULHA317hYaRqInM1DBqP7MOoDzC29Zk441JhTS1tq2iRVCiDQ1qKiMqlxay4K1aGiZJUarwCLHNfZSccNjF0rUXPBXFX7xvXghRCr2da74NcTBffZHxM95Blhq64Ft1rjCy1dVc869LvF1xbhD1AVqKiBcQaAndUntjGlcXNNytmnIY4pmhjQPh3YbyuHplNzSrTEuxMONBYbAAWoJBUM6CNUznmXVabKdo+OBtEZZGA2vuF1uaFWvNNzzklMubagPKreuqSArBRFSCDiDkQMsYyge8SFjjdadI01O+lbUwt1e7A4Zcb8FYbrgSCpRoACSeAGJMTVzwBJsFS8vplMeFiYU47sC6SUFSrgbOBTdyqlBB6aGKsVDtfWvhddo7RkPs5hDRr2z33436T3K6Qa5RaLilT1vaTTUvaDxQ6sobd/pqUotlNBVJTkBj1VisfM9spsV2FLQU81G0OaLkZ2x5qU6XaQ7WzEzEs4tBUtAN1VFJPykKocxEiaW8Ws0qroKLZ1phmaDYHPI8Cu9oW+pyRYWtRWooqVKJJOJzJjdASYwSoGkWNZVPa0WF9yhM7ac5ak04zKuFplsnEKKagG7fUpPKN41okYU6zEVz5JnlrDYBXccFNo+Bss7dZx6L9QBww3lS7Q6x5mVDqJh4vJJSWyVKNM7worEbt9IkQxvZcON1UaQqYKgtdEzVO/AeSjetC0n2n2EtPONBSDW6spFbwFTQ7o0VT3BwANlZaEgikie57Q6x3i+5dnQaUfQp0vTiJoEIoEuqcuHlVJrlX9sbYGuF7uuoWk5InBuziLM8xa+Xh5qXRJVSkEVNa0vPz9Uj90VlV9TqXZaE+0HM+SjErv6o0NVnIsS8z0mMVmMlcmq74vR67n5zFpS/TC43Tf3Z5DwClsSFUpBFVmgPxvN/wDyP/uTECD67uvxXU6V/wD10X/r/wDwV2db/mjX16fyORsrPkHPyKh//H/uHf8AHzauRaWjBds+Um5eofaYaJCc1pSkEEU+WnMbyBTcI1vh1o2vbmApcNeI6uWCX5HOOe4k+B/vitPVhMFy0VuKNVLadWTxKloJPaYxpTeQkrfppgZRBgyBA7AVMtO56RSltqdSpQWSUlIN5F3NdQajMDCta5UrEmd0YsHql0ZDVuLpKc2tnfffdjgoFovdTajYkVuKaKqEqFCW6VXeFBgNxIGNN8Q4rCYamSvq3WdQONSAHdHG+Fun+1PtZckt2RVs0lRQpKyBiboqFUHMDXqiZUtLo8FQ6GlbHVDWNrgjrUQltNmRZZlShe02KmQcLnKBSF3q5UNaU/mIwqGiLU32srd+ipTXCe41dYO6cMbKS6qJJbcopSwQHXCtNcym6lIPWUmnNQ7430jSGYqt07K19QA0/KLHncnzUW05k1PWsGkG6paW0pPA0NMojztLprBWmjJRFQa7hcC629VhZbmHWnUFE1iAVHcP6iAPSqKk7x0GM6WwcQc1p04JHwtew3j6O48t3R1qS6zbU2MkpAPKeOzHqnFf+II+0I3VT9WO3FVuhafa1Iccm49e7vx6lXbtkzwk7qpUBhJMxtOTfxTio8utLtMLtcBwiGWSbPLDNdE2ppDU6wk+M/Dbdnllx6VZeru1NvJN1NVtfBK48jySelJSemsTqZ+tGOhc1pan2NS62TsR15991ErOl0uW3MIWkKQrapUk5EFIqDEZgBqCCraZ7maLY5psRa3auFpVZDsgtbAJMu6QtBORuZV4LTWh4gg9GqVjo/h3FTqGpjrGiW3xtwPX5Hu8bR0D+L5f1P1MT6f6YXL6U+7k5qv9HLR8UTjzUwlVxVE1AqbqSS24B8pJBNafiCIhxv2Dy12S6Csg95UzJIjiPE5joOHq6sfR/SNmc2mwvEN3QSpNKlVTgDju3xOjlbJfVXN1VFLS6u039agmt2nhEvXK4qtM6XhWkQ6z5mq+0BfYyW4jwXb1bokkqfEmt9ZIbK9qEigF+7dokcVd0bqbZ46l+tQtMGqcGGcNGdtXqve5PQpxEpUaQRU1rS8/P1SP3RWVX1OpdloT7Qcz5KMSu/qjQ1WcixvJopQOYJHYY8OayabgFXFqtV/6ejmW5+Yn9RFlS/TXH6b+7PIeCl0SVUJBFpy1lMNrU42y2hxVby0oSFKvGpqoCpqcYxDGg3AW59RK9oY5xIGQJw7F7npBp5IS82hxINQFpCgDlWhGdCe2PXNDswsYppIjrRuIPQbLKwylCQlCQlKRQJAoABkABkIAWwCxc4uJc43JWtK2RLtLLjbLSFmtVJQkKNTU1IFTUx4GNBuAtj6mZ7Qx7yRwJwWSekGnk3Xm0OJ4LSFDpxg5odgQsYppIjrRuIPQbLHZ1kMS9dgy23XMpSAT0kYmDWNb8osspqmWb6jieZW7GS0rnqsOVK9oZdkrrW9s0Xq8a0rWMNmy97KQKucN1A824XNl0IzUdabllsKcDqmWy6KUcKElYplRVKxjqNJvbFbhUShmzDjq8L4di8rseXLm2LLRdqDtChN+owBvUrgKQ1G3vbFBUzBmzDzq8L4di9T9lsP02zLbt2t2+hKqVpWlRhWg7IOY12YSKolivs3Ft+BstpSARdIBBFKbqcKRktQJButeQs1lgEMtNtA4kISlNacaDGMWta3ILZLPLKbyOLuZuvLdlsJcLqWWw6a1cCE3zXOqqVhqNve2K9NRKWbMuOrwvh2L3PSDTyQl5tDiQagLSFAHKtCM8T2wc0OzCximkiN43EHoNlklpdDaQhtKUJGASkAADmAwEegACwWL3ue4ucbnpWC0bLZmAA80hwDK8kGnQTl1R45jXfMFshqJYTeNxHJfLMsliXBDDSGwcTdFK0yqd8Gsa35Qk1RLMbyOJ5rxa1nyyxtJlppYQCbziEqupzOJGEePa04uCygmnYdWJxF+BtdcySCGVf6eVlmL9OSpaWnFippVCGz1AmuOIBjBvw/KAO5SJC6Uf6sjnW4DWA6yR+uBK7MlOBy8CChafKQqlRXI4YFJxoRwIzBA2B11DkjLLG9wciPWfR5ELajJa1TOtFVZ9XM2gfif1EVdV9RdnoQf/iDmVH7NllLvXRWlO+samAlT5nhlrra0tkSxOPoOW0Kx6rnLFOitOqPZm6ryFroJRLTMd0W6xh5KX6orWALsso0KjtUc5ACVjsCT7XCJNG/Nqp9P05IbMN2B8R59ys2J65lIIkESCJBEgiQRIIkESCJBEgiQRIIkESCJBEgiQRIIkEXOt0gNpKvIDrRV0BYxPMDQnmBjCTJSKa+uQM7G3Z6C4Oksm4t2YKQNn4OylyrZUsovv7TYqrQLSkk0uqqSnAb9UjSSeFh55KfRysbHGDnrOtjYXs22sN4JwzFsV3iazSbu5lV/7Sk7Kvsu0+1G3/Pq9eagf+A33kW6gb+Le5bzrgSkqUQEgEknIAYkmMybLQ0FxsM1+f8ASC0fCZl57ctdR6oASivPdAimkfrvLl9ApYNhC2LgO/M96nGqiyAtt91YqFKShP2ASoj2wOqJdIy4JKo9O1Ja9kbcwCT1/wDS3Namj5cQJpsVU2KOAb28wr7Jr1KPCMquK41xuWnQdYGPMDsnZc+HX4qsJaYU2tK21FK0kKSoZgj/APZb4gAkG4XUPY17S1wuDmrg0T05ZmgEOlLT+V0miVnignj6Jx6c4soahrxY4FcdXaJlpyXM+JneOf7y5ZKXRJVSkESCJBEgiQRIIkESCJBEgiQRIIkESCJBEgiQRIIkEXlaAQQQCCKEHIg5giC9BINwucmy1JF1uYdQncn4NV31StBPaSBGGoRkVI9oaTdzAT1i/OxHdZZUpZlUKUpYSmt5bjisSeKlHoAA3AAAAACHwsFysbyTuDWi5yAA8B64lVlp1pt4SCxL1DPy14guU3AZhHTieYZwZ6jX+FuS6bRmitgdrL824cP78OeUPkJNbziGmheWs0SP1PAAVJPAGIrWlxsFcSysiYXvNgFflhWWmVYbZRkgUJ9JRxUo9JJPXFwxgY0NC4GpqHTyukdv9ALeIrGa0Kq9M9AVNlT0mkqbOKmh5SONwfKT9HMbqjKvnpiPiYuq0dphrwI5zY8dx58D05Hf0wEjcegj8QYhq/6VvyltTLQo2+8kcAtV0dCa0jMSPGRUeSlgkxewHq81s+6qd+cu+1GW2k/Ja/d9L/GE91U785d9qG2k/JPd9L/GE91U785d9qG2k/JPd9L/ABhPdVO/OXfahtpPyT3fS/xhPdVO/OXfahtpPyT3fS/xhPdVO/OXfahtpPyT3fS/xhPdVO/OXfahtpPyT3fS/wAYT3VTvzl32obaT8k930v8YT3VTvzl32obaT8k930v8YT3VTvzl32obaT8k930v8YT3VTvzl32obaT8k930v8AGE91U785d9qG2k/JPd9L/GE91U785d9qG2k/JPd9L/GE91U785d9qG2k/JPd9L/GE91U785d9qG2k/JPd9L/ABhPdVO/OXfahtpPyT3fS/xhPdVO/OXfahtpPyT3fS/xhPdVO/OXfahtpPyT3fS/xhPdVO/OXfahtpPyT3fS/wAYT3VTvzl32obaT8k930v8YQ6Uzvzl72o820n5J7vpf4wubNTTjpq64tw8VqUojoqcIwLicypLI2RizAByFvBZLMs52YWG2UFajwyA4qOSRzmPWsLjZqxmnjhZryGw9ZcVcWheiKJJN5RC31Cil7kjO4jm4nM03YAWcEAjHSuO0jpJ1U7VGDBkOPSfWCk8b1WJBEgi41s6LSk0autC/wCmmqV9ahn11jU+Fj8wplPpCop8GOw4HEdh8lXukmhrEuTcW6fWKP0QIhyU7W5LoaPSks3zAdV/2o14uTxV3fxGjUCstu5PFyeKu7+IagTbuTxcniru/iGoE27k8XJ4q7v4hqBNu5PFyeKu7+IagTbuTxcniru/iGoE27k8XJ4q7v4hqBNu5PFyeKu7+IagTbuTxcniru/iGoE27k8XJ4q7v4hqBNu5PFyeKu7+IagTbuTxcniru/iGoE27k8XJ4q7v4hqBNu5PFyeKu7+IagTbuTxcniru/iGoE27k8XJ4q7v4hqBNu5PFyeKu7+IagTbuTxcniru/iGoE27k8XJ4q7v4hqBNu5PFyeKu7+IagTbuWSWspClAEqx6P4j0RglYvqXNbewU9sHV9KKSFuF1z6JWAn/BIPfEuOlZa5VDVaaqAdVth1fu4U2kJBphNxltLaeCQAOk8TzxKa0NFgFSSzSSu1pCSelbMZLWkEX//2Q=="/>
          <p:cNvSpPr>
            <a:spLocks noGrp="1" noChangeAspect="1" noChangeArrowheads="1"/>
          </p:cNvSpPr>
          <p:nvPr>
            <p:ph type="title"/>
          </p:nvPr>
        </p:nvSpPr>
        <p:spPr bwMode="auto">
          <a:xfrm>
            <a:off x="246323" y="2624327"/>
            <a:ext cx="3162295" cy="6857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2400" dirty="0" smtClean="0"/>
              <a:t>80% Operations</a:t>
            </a:r>
            <a:endParaRPr lang="en-US" sz="2400" dirty="0"/>
          </a:p>
        </p:txBody>
      </p:sp>
      <p:pic>
        <p:nvPicPr>
          <p:cNvPr id="13" name="Picture 12"/>
          <p:cNvPicPr>
            <a:picLocks noChangeAspect="1"/>
          </p:cNvPicPr>
          <p:nvPr/>
        </p:nvPicPr>
        <p:blipFill>
          <a:blip r:embed="rId6"/>
          <a:stretch>
            <a:fillRect/>
          </a:stretch>
        </p:blipFill>
        <p:spPr>
          <a:xfrm>
            <a:off x="758736" y="364726"/>
            <a:ext cx="2406270" cy="2311700"/>
          </a:xfrm>
          <a:prstGeom prst="rect">
            <a:avLst/>
          </a:prstGeom>
        </p:spPr>
      </p:pic>
      <p:sp>
        <p:nvSpPr>
          <p:cNvPr id="15" name="AutoShape 4" descr="data:image/jpeg;base64,/9j/4AAQSkZJRgABAQAAAQABAAD/2wCEAAkGBxMSEhUUEhQVFRUXGBsXGRgYGBodGRkZFx8eGBgYGRodHCwhHCAlHx4YIzEiJS0rLi8uGB80ODMsNygtLisBCgoKDg0OGxAQGzQkICY0NTIvNywxNy8vLywsLC4sMCwsLCwyLCwsLDAsLCwsNCwsLCwsLDQsLywsLy0sLCwsLP/AABEIANwA5QMBEQACEQEDEQH/xAAcAAEAAgMBAQEAAAAAAAAAAAAABgcDBAUCAQj/xABNEAABAgMEBQYHDwMCBQUAAAABAgMABBEFEiExBgcTQVEiYXGBkaEUFTI0UnKSFhcjNUJUYnOCk7GywcLRM1OiJOFDY4PS8SVEhLPw/8QAGwEBAAIDAQEAAAAAAAAAAAAAAAQFAgMGAQf/xAA+EQABAwICBgcIAgEEAgIDAAABAAIDBBEhMQUSE0FRcWGBkaGxwfAUFSIyMzRS0VPhQiNicvFDggaiJDWy/9oADAMBAAIRAxEAPwC8YIuRpFpExJIvOq5R8lCcVqpwHDnNBGuSVsYuVLpKKWqdaMYbzuHrhmqxtnWFNvEhshhG4IxXTnWR+UCID6p7ssF09PoaniF3/EenLs/d1GX551fluuL9ZalfiYjlzjmVZtijb8rQOQAWG+eJ7Y8Wdgl88T2wSwS+eJ7YJYJfPE9sEsEvnie2CWCXzxPbBLBL54ntglgl88T2wSwS+eJ7YJYJfPE9sEsEvnie2CWCXzxPbBLBL54ntglgl88T2wSwS+eJ7YJYJfPE9sEsEvnie2CWCXzxPbBLBL54ntglgl88T2wSwQOHie2F0sOC35K3ppk1bmHU818qT7Kqp7ozbI9uRUeSjp5BZ7Aeq3eLFTfR3WWahE4kUy2qBl66P1T2RLjq9z1SVeghbWpz1HyP77VY8u+laQtCgpKhUKBqCDkQRnE0EHELnHNcwlrhYhZI9WK5GlFuokmFOqxV5KE+ks5DozJPAGNcsgjbcqXRUjqqURjLeeAVGWjPuPuKddVeWrM7gNyQNwG4RUucXG5XcwwshYGMFgPXauxo1ofMTvKTRtr+4sGh43E5q7hz1wjZFA6THcolZpKGlwOLuA8zu8ehTqT1YyqR8It1w+sEjqAFe0mJYo2b1RSaeqHH4QB3+P6Wz728j6Ln3ioy9kj9Fav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MPZI/RT35V8R2Lj2rquTQmWeUFei7Qg815IBHYY1vox/ie1TINPm9pmYcR+jn2hV7aVnOy7hbeQULG47xuIORHOIhOYWmxXQwzRzM14zcKQ6CaVqk3A24f9Os8qv8Awyfljm9IdeYx3U82obHJV+lNHCpZrsHxjv6P12crnBi0XFqm9ZtrF6cLYPIYFwDdfNFLP4J+yYrKp+s+3BdloWnEVPrnN2PVu/fWtLQfR/w2Yuq/pNgLc5x8lHNeIPUDzRhBFtHY5LdpOt9lhuPmOA8z1fpXg02EgJSAEgUAAoABkAN0WwFlxBJcbnNeoLxIIkESCJBEgiQRIIkESCJBEgiQRIIkESCJBEgiQRIIkESCJBFw9LdHkTrBQaBxNS2v0VcD9E5EfqBGqaISNsptBWupZdYZHMcR+xuVFONlJKVCikkpIOYINCD0GKgi2BXdgggEZFXHqztYvyYQo1WydmedNKoPZyfsxaUr9ZljuXG6ZpxFUawydj17+/HrVRWi9fedX6bi1e0on9YrHG7iV18LdWNreAA7ArV1TSoTJqXvcdUepFEAdoUeuLGkFmXXK6ekLqgN4Ad+Km0SlSJBFyrW0ilZZQS+8lCiK3cSqnEhIJA5zwjW+VjPmKlQUU84vG247u9bdnWi0+m+y4hxOVUkGh4HgeYxk17XC4K1SwSQu1ZGkHpXPd0skkqKVTLYUkkEE4gjAjtjAzxg2JUhujqpwBEZsVvWZarMwCphxLgBoSk5HOkZte12LStE1PLCQJG2PSvFp2zLy13buobvVu3jnSlado7Y8dI1nzGy9hpZp77NpNuC3GnQpIUkgpUAQRkQcQRGQN8Vpc0tJBzXKmdKZNtakLmG0rSaKSTiDwMazNGDYlS2aPqXtDmsJBWzZlssTF7YOpcu0vXTWla0r00PZGTJGv8AlN1qmppoLbRpF+K1ZjSqSbUpC5htKkkpUCcQRgQYxM8YNiVtZo+pe0OawkFdGRnW3kBxpQWhVaKGRoSD3gjqjY1wcLhR5YnxOLHixC2I9Wtato2i0wi+8tLaagVVlU5CMXODRcrbFDJM7VjFz0LTktJZR5aW2n21rVWiQcTQEnuBjFszHGwK3SUNRG0vewgBdRxYSCSaACpPADMxsUUAk2C0bMtuXmSoMOocKaE3TkDl+BjBsjXfKVvmpZoLbRpF+K25mYS2hS1kJSkFSicgBiSYyJAFytLGOe4NaLkrko0ukSQBNNY8VUHacI1ieM/5BSzo2rAvsz2LtAxtUJaE5bcu04lpx1CHFUoknE3jdT2nCMDI0GxOKkR0s0jDIxpIG/kstpWk1LpC3nEtpJugqNASamnYD2R657Wi7isIYJJnasbbnoWWUmkOoSttQUhQqFDIjmj0EEXCxkjdG4tcLELNHqwSCKkNYkqG7Qepku65T1kgHtUCeuKqpFpCu30RJr0jb7rjsP6TQy2zKl2hpfuf43v5hBJqXTSNKKgNvuv32/Sjq8z0mNCsRkrk1XfF6PXc/OYtKX6YXG6b+7PIeAUtiQqlIIqa0ib8GtJx2cYLzS1qKakhKkkURQ5EpFBdPDoislGpKS8XC7KkO3omsp36rgMejj2nG6sHQWYk1sK8CSUJvkrQqt5Klcak1FKAEEjCm6JkBYW/Aue0mypbKPaDc2wIysoLrTsVmWU2tlJSp3bLWSpRqoFJrQkgYqVlxiJVsa0i2+6vtB1Us4c2Q3DdUDDdj+lZOj1isyrd1hJSF0UqqlKqqgFeUTE6ONrB8K5qrqpah95De2GVvBVnpepyfn3kNcoS7a6c4axXTnKzd6hEGa8shA3LptHhlHSMc/8AzI78uq2KmWq+1NtJhBPKZOz+zmg9FOT9mJNK/WZbgqbTVPsqkuGTsevf349ajutSxWWQh9tJDjrpvm8o15JORNBiN0aKuNrfiGZVjoOqlkJicfhaMMOlTHQ2xGZdhK2klKnm21LJUo1N2uRJpio5cYlQxta243qn0jVyzSlrzcNJtgOPRyVW2m9LotGZM02pxvaui6lV03r2BrUc+/fFe8tEp1hcLqYWTOo4xCbOsMxfC3WrZ0PLJk2TLoUhoglKVKKiKqJNSSa413xYw6uoNXJclpDaCpcJTd28jDcuzG1Q1Dda/mP/AFUfrEar+mrnQX3XUVGNXkzImYYQGHBNAKO02huVCVXjcvb01GUR6Yx6wFsVZ6WZVCF7i8bPDC2OY3249Klusy1NhJKSDRTx2Q9U4rPsgj7QiTVP1Y+aqdDU+1qQTk3H9d6g+iZckJ6X2vJTMNpru5L3k15wsAHhjESG8Ugvv81d1+pWUsmpmwn/AOufURirL0y8wmvqHPymJ830zyXNaO+7i/5DxVLsGV8Ed2gX4VfGzIrdDdE1vY3fT58t0VY1NQ3zXaO9o9obq22dseN8ct/DoVx6CIcTIMB0EKCTgcwm8dmD9i7FlACIxdcdpMsNW8x5X77Y991WOsFxTtoP3QTs0pGG5KEhSj1EqiBUG8htuXT6Ja2OkZff4k2HcF50o0jXPIl0UJLTRU5zuAG+roCU1+0YSymQAL2ioW0jnu/I2HLcO026lYWq+ZvyCBvQtaP8r47lCJtKbxrntNs1asniAe63kpZEhVKQRU1rS8/P1SP3RV1X1OpdloT7Qcz5KMSu/qjS1WcixLzPSYxWYyVyarvi9HrufnMWlL9MLjdN/dnkPAKWxIVSkEUC0itC1A482JRt1hdQjk3xdpTGihnnRQwJ3iIkjprkatwr6khoCxjzKWvGeNsezwKz6s9G3ZRDq3xdU7dARUEhKL1CqmFSVHDm56D2licwEu3rDTNdHUOa2PENvj0m2XYtbWrYsxM7DYNKcuh0KpTC9cpWp30PZGNVG59tUcfJbNB1UMGvtXWvbuuplOurbl1KbQVuJb5KRvVTkjtiUSQ3DNU0bWPlAcbAnE9CrbR/V268hS5lbjK7xATRJKhgSomu8k9kQY6UuF3YLpavTccTg2EBwt6C6Oh1hzMjPuI2alS6wU7Xk0NOUhRFa4cpOWaozhjfHIRuUbSFXBV0jXXs8Y27iPA9S6Os+ynphllLDanClwkgUwF0iuJG+M6pjntGqFH0LURQyOMjrXHmpRYzRRLspUKKS2gEcCEgERIYLNAVXUODpXkZEnxVZTNlWgzPvvsS1+8ty6VhKklKlVrS+DwiAWStkLmhdMyoo5aVkUslrAZXBuByKsbRp15Us2ZlAbdN68hIoBRRCaCpzTQ574mxlxaNbNc5WNibM4Qm7cLHqHLeunGxRlFtY1nuvylxlBWvaJNBStBWpxMR6lpcywVpoiaOGo1pDYWK3tEJAtSjCXEXXEoooECoOO8RnC3VYAc1or5hJUPc03BKi+m1izM9OtNhtSZdAA2mFAVcpxQFanAJAwzEaJ43yPAtgrTRtVBS0rnk3ed3LIeJXM0h1cuNNhcstx9d4ApoAQMeUk13GnbGuSlIF2m6lUmm2SP1ZgGjt6ipvaKHn7NcSpsh9cupJRhXaFNCBuziW7WdGeNlRwmKGtaQ74A7Pov+lXstoPMmUU4G1ImW3qpTUVW3dRS6a0BSq8R180QhTu1L2xXQv0tAKgM1rsIxPA3PcRgrN0bm33GEmZaLTw5KwaUUR8tNDkeG41EToi4t+IWK5msjiZKRC7Wbu/XUofoxo68qem3ZppSW3EupF6lFB1fMfQFOuI0UTjI4uGfmretrY20sUcLrkWOG7VH7XjQzQtxpU1t00qhbDZNOUlVQpzrATTpMIacjW1uSy0jpRkgj2R3hx6CMh1Y9y6Gq6zpiXaebmGlN1Wlaa0xJTdVShOV1PbGdKxzQQ4KPpueGZ7HROvhbvuPFTeJSpEgiprWl5+fqkfuisqvqdS7LQn2g5nyUYld/VGhqs5FiXmekxisxkrk1XfF6PXc/OYtKX6YXG6b+7PIeAUtiQqlIIkESCJBEgiQRIIkESCJBEgiQRIIkESCJBEgiQRIIkESCJBEgiQRU1rS8/P1SP3RWVX1OpdloT7Qcz5KMSu/qjQ1WcixLzPSYxWYyVyarvi9HrufnMWlL9MLjdN/dnkPAKWxIVSkESCJBEgiQRIIkESCLTtS1WZZN99xLad1TieZIzUeYRi97WC7it0NPLO7Vjbc+s+ChVp60Wk1Euytz6SzcT0gUKu0CIrqwD5QrqHQEhxlcByxPkPFcCY1mTijyUsIHqKJ7Sv8ASNJq37rKezQVMBiXHrH6WEaxp/0mj/0/94x9qkWfuSk4HtW9J60JlP8AVZaWPolSD3lUbBWO3haJNAQn5HEc7H9KUWRrFk3iA4VMK/5nke2MAPWpG9lUx2eCq59CVMeLfiHRn2fq6lyFggEEEHEEZERJVSQQbFeoLxIIkESCJBEgiQRIIkEVNa0vPz9Uj90VlV9TqXZaE+0HM+SjErv6o0NVnIsS8z0mMVmMlcmq74vR67n5zFpS/TC43Tf3Z5DwClsSFUpBEgiQRIIkESCJBFENN9M0yfwTVFvkVx8lsHIq4k7k9Z3VjT1AZgM1b6N0Wan434M7zy/foVT/AKice/4j7yus0/BKR1AViv8AikdxK6v/AEaWLc1o9cye0qUNaCtspCrQm22AckJIKz0KVv5gk9MbxTBuMjrKrdpd8p1aWMu6Tl2DzIXouWE1kh98jf8ACCvUVIEe3pxxPrqXmrpaTe1vZ+nFPG9iKwMk+Bx/8P1hr0/4n11p7NpQYiVvrm1ffALFfwbfdl1fTKrvWXAR/kIatO7I29dKbbSkWL2B46M+79Ln2xoLMMp2jRTMtUrea8qnG5U1Hqkxg+mc0XGIW+n0vDI7Uf8AA7gcu39gLS0Y0pfklC4b7VeU0o8k8Sn0TzjrBjCKZ0eWS31uj4qofELO47+viPQVz2Ha7U20l1o1ScCD5SVDNKhuI/3GBi0jkD23C4ypppKeQxvz8RxC6EZqOkESCJBEgiQRIIkEVNa0vPz9Uj90VlV9TqXZaE+0HM+SjErv6o0NVnIsS8z0mMVmMlcmq74vR67n5zFpS/TC43Tf3Z5DwClsSFUpBEgiQRIIkESCLmaSWsJWWceOJSOSDvWrkpHaR1VjXI/UaXKTR05qJmx8c+W/uVGScu7NvpQCVuurxUd5OKlHmAqegYRUgF7rbyu6kfHTxF2TWj/oKU2rbyJBJlLPpeGD0wQCpSxgQndhiK5DEDjEl8giGpH1lVUFG6scKiqy/wAW7gOn1jmeChbzpUStaipRxKlEknnJOJiITfEq6a0ABrRYdCOIKTRQKSNxBBxxGB5qHrggIIuF5gvUgi37Gtl+UVeYcKcalOaFesnI9OfAiM2SOYbtKj1FLFUN1ZRfxHI+gpHbDLNoMLm2EBuYaFZhoZKT/dT3mvMQcQK73gSt125jNV1O6SilFPKbsd8p4HgfXctPV/bhlppKSfgniG1jdU4IV0gmnQoxhTyaj+grdpWkE8BI+ZuI8x2d6u2LVcSkESCJBEgiQRIIkEVNa0vPz9Uj90VlV9TqXZaE+0HM+SjErv6o0NVnIsS8z0mMVmMlcmq74vR67n5zFpS/TC43Tf3Z5DwClsSFUpBEgiQRIIkESCKC63nCJRoDJT4B6kLIHaK9URKz5BzV7oBoNQ48G+YUL0IdLapt5PltSjq0cyuTj1frEWA2LjwCutJN1xFGcnPAPeo0I0KyVg6vtH1IWzMOsle0J2dRyW0BJO2VXeo0SkcCTwiZTxWIcR64rntLVgc10LHWtn0m/wAo5ZnsWvaOjpnrVnGw5sym6upQVA8hsU8oUz/GDotpM4XW2GtFJQRPLb3uM7bzzXItDRbZShmy+kp2hQhNwi+AsoC63sAQCqlDgI1Oh1Wa91Li0htKgQBmNrnHLC9surdipJbGijKJeWlmQkzbxqFqQQVJTynCo1NwAKHHyaDExufA0NDRmVW0+kZXTSTSfTbuvkTgLcb26OK5ExoRhMBmYDrssAXEbMpTUgqupXeNTQHrpiI1mnzsbkKWzSuLDIzVa/I3v0XIstHV++Uz7IGIcvNqHpJUkkg9YSeqMKc/6gUjSrAaR5O6xHO/9qPPi5eunya0PRkY0nDJWDPitfev0g0qqQTmQIuwvm7hYr3Hq8SCJBEgiQRIIkEVNa0vPz9Uj90VlV9TqXZaE+0HM+SjErv6o0NVnIsS8z0mMVmMlcmq74vR67n5zFpS/TC43Tf3Z5DwClsSFUpBEgiQRIIkESCKOawbMMxJOBIqtFHUjeSjMDnKbw640VDNaMqx0VOIappORwPX/dlUejFqJl30rWLzS0qbdGdW3BRXTTA89IronhrrnLeuurad00Ra3BwxHMerLNO2eJJ8bVsTLJF5pRUQh1OBSq8nOgwKefhSvpbs3Yi43LCOY1UXwO1HZOwxB3ixy6D53WSX0kuzqpwshS/kpK1URybmBpUilQBkK8wj0TWfr2WL6HWpRTB9hvwzxv6Oa3pXThbcy9MJYR8OlKXEX1YlFQFBVMMDQgDcIzFSQ4utmtD9EtfAyIvPwk2Nhv3W81rWrpYX5VEsZdpARS4oEm6E4JCUqrjTC8Sa48YxfOXM1bLZBo4RTmbXJvn08yOnGwstme07eceZfS02hxoUJqpV8EEFONLqTUmgqa3cTdEZOqSXB1slri0RGyJ8RcSHdVv2f7wxWKe0yUpp5tllLG3UpbygtS1KKsFAEgXQRh0VpTOPHVBsQ0WvmsotFta9j5Hl2qLNFrAW7b+rr5YTXgbJnXMFqSpEqg5qUoUL1PQSCcd9ecV8jGzGuer9r2qd7TIKZmQN3ngB/jzJ7O1crRuyzMzLTIFQpQvcyE4rr1AjpIjXEzWcGqXWVGwhdIermcu9foKLlfPkgiQRIIkESCJBEgiprWl5+fqkfuisqvqdS7LQn2g5nyUYld/VGhqs5FiXmekxisxkrk1XfF6PXc/OYtKX6YXG6b+7PIeAUtiQqlIIkESCJBFyLb0mlZTB50BWYQnlLPDkjEDnNBGt8zGZlS6ahnqPptw45DtULtDWma0Yl8PScVj7Cf8AuiK6s/Edquov/j/8j+weZ/S4zusieORZT0Nn9VGNRq5FMGg6QcT1/wBLle6NZ8qXkldMsj9KRr2p4DsUv2Fu57x/7FdGT0ta2RZekmlNKNSltS0hJ9JCVFQSedJTnGYnFtVzcFGk0bJr7WOUhw4gG/Mi1xzBWFuw5WZVSTmbizkzMi6qp3JcTVKuihMeCNj/AJD1FbDV1EA/147j8mY9oOI7gvEzoRPoNNhf50LQe68D3QNPINy9ZpakcL69uYP6t3rAnRGeOUs5/iPxVGOwk/FZ+8qQf+Qd/wCluNaCzV0reLMu2PKU64nD2ajqJEZimfmcFpdpen1tWO7zusP3ZJV+zpQ1urnnBkSNmwCOANVK6SCOEAYmf7j3I9lbUC1xE3td+h3FY7S0sLzhcMrKlR3upU6oDgCpVAOYACPHT6xvqjrxWcOjhGzUEjrdBDfAea8SmmEw0q80iWbJFKoYQk0zpUY0wHZHgnc3K3YvZNGQyCzy483Erqy2s2bSeWhlY9VST23iO6Ngq37wFEfoGmPykjsPl5qR2VrOl10D7a2TxHLR2gBX+Mb2VbT8wsq6fQMzcYnB3cf13qaSU428gLaWlaDkpJBHaIlNcHC4VLJE+N2q8WPSs8erBIIkESCJBFTWtLz8/VI/dFZVfU6l2WhPtBzPkoxK7+qNDVZyLEvM9JjFZjJXJqu+L0eu5+cxaUv0wuN0392eQ8ApbEhVKQRIIkEVaabaeqClMSaqUwW8OO9Lf/d2cYgz1P8AiztXS6N0OCBLUDkPM/rt4KEWRY0xOLIZQpw15SyeSCd61nf2k8DERkbnnBXdRVQ0zbyG3AfoegpMdEZOW8+nkheZbaxUO5Sj7IjfsI2fO7sVaNJVM/20OHF2XkO8p4TYSMmZh3nq4O4uJ/CF6cbiU1NLOze1vZ5Ap4dYa85aYRz3l/gl0/hHutTncfXWmy0q3KRp7PNqCwLLmMJWdLSzkh4YV4C8Ek9RMNlC75XW5p7ZXwfWi1hxb/Vx3BcLSDRaZlMXUBTe5xHKRjlXCqesdFY0yQuZnkp1JpCCpwYbHgcD/fUstm28FJDM7ecayQ6P6zFflIVmpPFJrzZUPrZL/C/LvCwmoy0mSnwdvH+LuY3Hp/7W89ZKZQF2bd27Z83bQ4aTIIBC1Ym42ARXnwxFL2epqYvNxu6f6WhtQaj/AE4G6p/yJHydA4u4ercG07UemlJv4gYNtITRCNwS22OzeTGlz3POKnw08cDTq9ZOZ6SfQXfs/QN25tZt1uUb+mQVdYqAnrNeaNzaY2u82CgS6Yj1tSBpe7oy/Z7OtbIlrDZwU6/MEcL4HUUhIPaYytTt33WvX0rJiGtYOrzue5PGViZeBzFON5X47esea9P+J9dabDSue1b6/wDVfNjYbuCVzEuTvN8jrKgsd8e2pzxCa2lY8SGv7PLVKwzmga1ILkk83Nt8EkBfRmUk9YPNGLqY2uw3Wcel2h2pUMLD05fsd6j9m2lMSbpLSlNLBopJBoafJWg5/iK4UjS17ozhgrCaCGpjs8XG4+YPocVceiGlLc83lcdT5bdf8k8Unu389nDMJB0rjq/R76R/FpyPkelSCNyr0giQRIIqa1pefn6pH7orKr6nUuy0J9oOZ8lGJXf1RoarORYl5npMYrMZK5NV3xej13PzmLSl+mFxum/uzyHgFLYkKpSCJBFD9ZluGXlg22aOPEpBGYQPLI58Qn7Vd0RqmTVbYb1caGpBNNruybj17v31KtNF7F8KdIUq4y2naOryuoHDgTj0UJ3UiDFHrnHLeulrqr2eO4F3HBo4n1+t66Nt6XKKdhJDweWTgAnkrXxUpWYrnTM7ya0Gck/+LMAo9No0A7Wo+N544gch6HBcqzdHJqYRfYZK01OIUgY78FKBjW2J7hcBSpq6nhdqyPseR8gtREg4XdiEEu3rt0EE3hmKg0441phGOqb6u9bjMwR7Qn4c79HivrtnOpd2Cm1B2oTs6VVUioApnhjhuxgWODtW2K8bPG6Pah3w8dyyWrY78sUiYbLZUCU1KTUDPFJIwqKjnEevjcz5gsYKmKcExOvb1vst6wNKH5Xkg7Rk4KZXigg5hNfJ6sOIMZRzOZhmFoq9HxVHxHB24jPr4+PSusNGmX32HWKiTeKlOA5s7MX3GlcKgUHSd1Cduxa5wLflPcont8sMT45fqNwH+6+AI8/3dR23rVVNPKdIonyW0AeQ2nBCABzcN5MaJH67rqxpacU8QZv3nid59blJg6iyEJASlyfcTVRVimXSrJPrfjvNKAyLiAf7vBVmq7STiSbRA9bjx5eHO6jqGpqfdPlvu0ripIoN90KIAHMnsjRZ8p4lWJdT0ce5reR77XPWVmd0SnUhRUwQEC8rltckAVqeXwj0wSDcsG6RpXEAPzywOPctGfst5gILzamw4LyL1OUMOzMYGhxjBzHNtcLfFURSkiN17Z2WnGK3LNJzbjKwtpam1j5STQ9B4jmOEetcWm4WEkbJG6rxcdKmTM0i10Fp0IRPJSS04MEvBONxXPn0YkbxEoETix+bxVM6N+jXa7CTEcx+N949dB3FRWybQclH0upBC21UUk4VAwW2rpxHMcd0R2OLHXVrPCyoiLHZH0Cr/lJlLqEOINUrSFJPEKFR3RcAgi4XASMdG4sdmMOxZo9WCQRIIqa1pefn6pH7orKr6nUuy0J9oOZ8lGJXf1RoarORYl5npMYrMZK5NV3xej13PzmLSl+mFxum/uzyHgFLYkKpSCJBFU2t5Z8KaTuDNR0qUoH8ExXVh+Mcl1mgANg49PkP2VyZJ25ZL5Tm5NIbUd9xKA4B0Vr2mNYNoT0lS5G62kGX3MJHO9lG40KyVj2WfArEcd8lx+pB3/CfBoI6EC92xOb/AKcBPFc3OPatKNj3N8sT34Lk6BaNqcfvOF5i42l5taCgEBRKUkhSVYKAXSoFQDuIjXTxEuucN6maUrmsis2zrmxBvux3EZYf9rr6COtkztoulbhQVhK1kVLYSFZBI5d0JGFBQgACNlPb4pCoelGvGxo2AC9sBxvbjle/iSvrWiKXG2XJlyYcLpJSnapAYbcq4VEkYkClboAJIFKYw2AIBcSb9y8dpJzHvZC1o1c8D8RGH/V8bb1BLclG2ZhxtpzatpNErwxwBOWBINRUcIiSNDXEA3V9TSPkia97dUnd67V2tFJ1SZS0UA8ksXuhRq3Uc5BA+yI2wuIY8dChV0TXVEDt+t3Z+ua52iDAXPSySKjag09Tlj8I1wi8jQpFe8spZCOHjh5rUtmZU5MPLX5SnFk9pAHUKDqjF5JcSVup2BkLGtyAHgpdqlkL0w68rJpF0Hdec39SUn2ok0jbuLuCqNPTasLYx/ke4f2e5JxbT022GHFrM+Fh9QoFBlZAQ2EmoSUpQqpNSRXIGkekhzxqn5s+SRiSKndtGgbK2rw1hmb4E3JGGXYtiesZM1aQk3H5h1DLNbxU3eQrkn+3QihQDhUkjHCkeujD5dQkmwWuKqdT0XtLWNBc7psRj03477dCwSOiMlMvFmXfe+CUsPFQTkFXUhBugVJBxxFAcBgI8bBG91mk4ZrOXSVVBHtJWD4ratuVzfG/VgtPSjRyWYl9q2tbbl+6lpxaFFaQq7fF0VThyt4phmYwliY1twVuoa6eWbZuAIte4BFjbLHPgovIzCmnEOI8pC0qHSDWnXl1xHaSCCFaSsD2OY7Iiy62nTYTaEyE5XwetSEqV3kxtqBaQqLowk0cZPDwJHgrU1erJs+XruSodSVqSnuAifT/AEwuV0sAKx9vVwFIo3quSCJBFTWtLz8/VI/dFZVfU6l2WhPtBzPkoxK7+qNDVZyLEvM9JjFZjJXJqu+L0eu5+cxaUv0wuN0392eQ8ApbEhVKQRIIq91u2WVNtTCRXZkoX6q6XVdShT7cQqxlwHLoNAVAa90J34jmP68FCdHZlCkuyrqghD926s5NvINW1H6J8kno5zEWMixYd/irurY5pbOwXLcxxacxzGYXNmJdyXdKHUUWhQqhQqMMRUZKSewiMCC02KkseyaPWYcDvHrA+C7Tums0pKUKDBSggoSWUFKSkUSUjIUGApG32h5FsOxQhoqBpLgXXOfxHG/FbWj+kMy7OEl9tsvpCFqcQC3RCTcF2oxzAxGKjnlGUcry/PNaquigjpgAwkNxFjjicccfDctzSG1UMSPgaXUuvuLK5haCCkEqvkVGFTyU0G4HLCuUrw2PUvcnNaaSndNVe0luqwCzQeVv7vxUfTpM/skNLDLqW/6ZdaStSNwuk4YYZg5CNO2da2fNWBoItoZG3aTnY2B5rj4k8STkBmTuAH4CNSmZBd6fT4JLGXP9d4oW+P7aEcppo/SJN88MBG5w1G6u85/pQYj7RMJh8jbhvSTgXctwXrRA7EvThApLtm5XJTzguNp58CongKQh+G7+HisdIf6gbTj/ADOP/EYk/peNJpJKj4YwKsPKvHi06rFba+HKJIORrhuqlbf425HuKyopS0ezyfO3/wCzdxHVn/2lmaWzEu3smgylG/4JNVYUqs/KNN5g2dzRYWSbR0Mz9d9yeeXLguXJz62ng83RC0qKhRICQTWoCcgKEinCNYcWu1hmpUkLZIzG/EEW6e3jvXXb0zmw8t4KQFrSEnkCgSCTRI3VJqSak4cBGz2h99ZQzounMYjsbDHPxXNsa2HpVzaMrooihriFA40UDnjjXOMGSOYbhSaimiqGakgw8OSxz8+XSPg2WwK0S02lAqcyaYnIZk0phSPHO1v6WcUIj3k/8jddDRyRTXwl7CXZUFH/AJjgxQyjiSaV4CtaRnE0fO7IerKPWSm2wj+d3cN7j0cOnJc6ZecmXlKpecdXWg3qWcEjmyAjAkudfeVIY1kEYbk1o7hv81fliSAl5dpkY7NCUk8SBies1MXDG6rQ1cDUzbaV0nE3W7GS0pBEgiprWl5+fqkfuisqvqdS7LQn2g5nyUYld/VGhqs5FiXmekxisxkrk1XfF6PXc/OYtKX6YXG6b+7PIeAUtiQqlIIkEWKal0uIUhaQpCgUqByIOBEeEAixWTHuY4OabEKlNMNE3JJZIqthR5K+Fckr4HnyPTgKuaAxnoXbaP0iyqbbJ4zHmPWHetWWtpKkJam2y+2nBCwbrzQ4IX8pP0FYdFIxElxqvFx3rY+lLXGSB2qTmP8AE8xuPSMV7FiMu+bTbRr8h/4FwcwrVCzzggR7s2n5XduC89qkj+tGebfiH7HWi9D54f8At1KHFKkKB9lRjzYScEGk6T87cwR4hfEaITxyll9ZQn8VCAgk/FDpKkH/AJB3nwC9HRvZ+czMuxxSFbV37tvPtj3Y2+Ygd68Fdr/Rjc7q1R2n9L743Zl8JJCtpl4Q9QuDcdkgclv1sVUMNo1vyDrPkns0s33Bw/FuX/sczyyWpYdivTrtxoEmtVrVUhNcSpZ3k44ZntMYxxukdYLdU1UVLHrP6hx6B6sFYOk+g6vA2mpUk7ElZQafCqUKKXX0+G6hphEyWn+ABu7vXPUWlh7S584+bC/4jhy4796rqzbTdllqu7+S404mqFjehxB/2Ix54hNeWHBdHNBHO0X5gjMdIPoLfLcjMYpWqTcOaVguME/RWOWj7QIG6M7Ru/2nuUfWqocxtBxGDusZHqxXwaJTKhVnYzA4svIUOwkHuhsHnLHkU95QDCS7P+TSPC68e5Ke+bO9341jzYSfisveVJ/IF79yM0kVdS2wn0nnW0juUT3R7sH78OZWPvKnODCXH/aCf0gYkmMVuKm1j5DVUM1+k6eUoeoBC0bczfll2r3XqpflbsxxOLupuQ61o2pajkwpIVQJTyW2kCiEA/JQgbzxxJ7Iwe8vK3w07IQbZnMnM9JPoBWNq90MLJEzMpo5T4NB+QDmpX0iMKbgeJwm08Gr8Ts1zmltKCUbGI/DvPHoHR4+M+iYqBIIkESCKmtaXn5+qR+6Kyq+p1LstCfaDmfJRiV39UaGqzkWJeZ6TGKzGSuTVd8Xo9dz85i0pfphcbpv7s8h4BS2JCqUgiQRIIvDrSVJKVAKSRQgioIOYIOcCL4FetcWm4NioJburNpZKpVexPoKqpvq+UnvHARDkpGnFuCvqXTsjBqzDW6Rgf0e7moVaGhU8zWrBWOLRCwegDld0RXU8jdyuotK0kmT7c8P671xzIutnFp1s86FJP4CNWq4blM20b/8gesFfPB3XPkOL+ypX6QsSmvGzeB1gLpSGic67S5LOAcVjZjp5dO6NjYJDkFHl0jSx/NIOrHwupfYurA1Cpt0U/ttV71kfgOuJLKP8z2KnqdP7oG9Z/X7PUrCs+QaYQG2UJQgbkjvPE85xiY1oaLBc9LM+V2vIblbMZLWuDpFolLTmLiSlylA4jBXNXcodNeakaZIWyZ5qfSaRnpsGm7eBy/rqVe2rq3m26lkofTzG4v2VGn+UQ30jxliugg05Tvwku09o7Rj3KNTdgzLZo5LPCm/ZqI9oCnfGgxOGYVnHWQvHwyDtHhmsF13KjnRyvwjHFZ3jzw7lmlbEmFn4OXeUTvDSqdaqUHWY9EbjkFi+rhYPikHaPBSOy9XM47Qu3GE/SIUrqSk07VCN7KR5zwVbPpumj+S7j0YDtP6Vg6OaHS0nRSQXHf7i6Ej1Rknqx4kxNjgYzEZrn6zSc9T8JNm8B58VIo3KuSCJBEgiQRU1rS8/P1SP3RWVX1OpdloT7Qcz5KMSu/qjQ1WcixLzPSYxWYyVyarvi9HrufnMWlL9MLjdN/dnkPAKWxIVSkESCJBEgiQRIIkESCJBEgiQRIIkESCJBEgiQRIIkESCJBEgiQRIIqa1pefn6pH7orKr6nUuy0J9oOZ8lGJXf1RoarORYl5npMYrMZK5NV3xej13PzmLSl+mFxum/uzyHgFLYkKpSCJBEgiQRIIkESCJBEgiQRIIkESCJBEgiQRIIkESCJBEgiQRIIkEVNa0vPz9Uj90VlV9TqXZaE+0HM+SjErv6o0NVnIsS8z0mMVmMlcmq74vR67n5zFpS/TC43Tf3Z5DwClsSFUpBFXGhNqPuWpMtrdcWhO3ohSiUi66lKaAmgoMIhQvcZiCePiuk0lTxMoY3taATq4gY4tK6utKedZlW1NOLbUXgCUKKSRcWaVG6oHZGdW4taLHeomhIo5J3B7QRq78d4Wjq50uLv+mmVkuZtrVmsZlJO9QzB3joqcaafW+F2a36X0aI/9aIfDvA3dPLwPNYNELTfXa0y2t1xTadvRClEpF11ITQE0FBhHkL3GZwJ4+Kz0hTxM0fG9rQCdXG2OLStnWpbrzCWmmVKRtAtSlJNFURdF1J3eVUkY4CPauRzQA1atB0cUznPkF7WsDljfHuWfQqyX0OBwWj4UxdN5IUVcs4AG8pVAMTUFJqBhnGULHA317hYaRqInM1DBqP7MOoDzC29Zk441JhTS1tq2iRVCiDQ1qKiMqlxay4K1aGiZJUarwCLHNfZSccNjF0rUXPBXFX7xvXghRCr2da74NcTBffZHxM95Blhq64Ft1rjCy1dVc869LvF1xbhD1AVqKiBcQaAndUntjGlcXNNytmnIY4pmhjQPh3YbyuHplNzSrTEuxMONBYbAAWoJBUM6CNUznmXVabKdo+OBtEZZGA2vuF1uaFWvNNzzklMubagPKreuqSArBRFSCDiDkQMsYyge8SFjjdadI01O+lbUwt1e7A4Zcb8FYbrgSCpRoACSeAGJMTVzwBJsFS8vplMeFiYU47sC6SUFSrgbOBTdyqlBB6aGKsVDtfWvhddo7RkPs5hDRr2z33436T3K6Qa5RaLilT1vaTTUvaDxQ6sobd/pqUotlNBVJTkBj1VisfM9spsV2FLQU81G0OaLkZ2x5qU6XaQ7WzEzEs4tBUtAN1VFJPykKocxEiaW8Ws0qroKLZ1phmaDYHPI8Cu9oW+pyRYWtRWooqVKJJOJzJjdASYwSoGkWNZVPa0WF9yhM7ac5ak04zKuFplsnEKKagG7fUpPKN41okYU6zEVz5JnlrDYBXccFNo+Bss7dZx6L9QBww3lS7Q6x5mVDqJh4vJJSWyVKNM7worEbt9IkQxvZcON1UaQqYKgtdEzVO/AeSjetC0n2n2EtPONBSDW6spFbwFTQ7o0VT3BwANlZaEgikie57Q6x3i+5dnQaUfQp0vTiJoEIoEuqcuHlVJrlX9sbYGuF7uuoWk5InBuziLM8xa+Xh5qXRJVSkEVNa0vPz9Uj90VlV9TqXZaE+0HM+SjErv6o0NVnIsS8z0mMVmMlcmq74vR67n5zFpS/TC43Tf3Z5DwClsSFUpBFVmgPxvN/wDyP/uTECD67uvxXU6V/wD10X/r/wDwV2db/mjX16fyORsrPkHPyKh//H/uHf8AHzauRaWjBds+Um5eofaYaJCc1pSkEEU+WnMbyBTcI1vh1o2vbmApcNeI6uWCX5HOOe4k+B/vitPVhMFy0VuKNVLadWTxKloJPaYxpTeQkrfppgZRBgyBA7AVMtO56RSltqdSpQWSUlIN5F3NdQajMDCta5UrEmd0YsHql0ZDVuLpKc2tnfffdjgoFovdTajYkVuKaKqEqFCW6VXeFBgNxIGNN8Q4rCYamSvq3WdQONSAHdHG+Fun+1PtZckt2RVs0lRQpKyBiboqFUHMDXqiZUtLo8FQ6GlbHVDWNrgjrUQltNmRZZlShe02KmQcLnKBSF3q5UNaU/mIwqGiLU32srd+ipTXCe41dYO6cMbKS6qJJbcopSwQHXCtNcym6lIPWUmnNQ7430jSGYqt07K19QA0/KLHncnzUW05k1PWsGkG6paW0pPA0NMojztLprBWmjJRFQa7hcC629VhZbmHWnUFE1iAVHcP6iAPSqKk7x0GM6WwcQc1p04JHwtew3j6O48t3R1qS6zbU2MkpAPKeOzHqnFf+II+0I3VT9WO3FVuhafa1Iccm49e7vx6lXbtkzwk7qpUBhJMxtOTfxTio8utLtMLtcBwiGWSbPLDNdE2ppDU6wk+M/Dbdnllx6VZeru1NvJN1NVtfBK48jySelJSemsTqZ+tGOhc1pan2NS62TsR15991ErOl0uW3MIWkKQrapUk5EFIqDEZgBqCCraZ7maLY5psRa3auFpVZDsgtbAJMu6QtBORuZV4LTWh4gg9GqVjo/h3FTqGpjrGiW3xtwPX5Hu8bR0D+L5f1P1MT6f6YXL6U+7k5qv9HLR8UTjzUwlVxVE1AqbqSS24B8pJBNafiCIhxv2Dy12S6Csg95UzJIjiPE5joOHq6sfR/SNmc2mwvEN3QSpNKlVTgDju3xOjlbJfVXN1VFLS6u039agmt2nhEvXK4qtM6XhWkQ6z5mq+0BfYyW4jwXb1bokkqfEmt9ZIbK9qEigF+7dokcVd0bqbZ46l+tQtMGqcGGcNGdtXqve5PQpxEpUaQRU1rS8/P1SP3RWVX1OpdloT7Qcz5KMSu/qjQ1WcixvJopQOYJHYY8OayabgFXFqtV/6ejmW5+Yn9RFlS/TXH6b+7PIeCl0SVUJBFpy1lMNrU42y2hxVby0oSFKvGpqoCpqcYxDGg3AW59RK9oY5xIGQJw7F7npBp5IS82hxINQFpCgDlWhGdCe2PXNDswsYppIjrRuIPQbLKwylCQlCQlKRQJAoABkABkIAWwCxc4uJc43JWtK2RLtLLjbLSFmtVJQkKNTU1IFTUx4GNBuAtj6mZ7Qx7yRwJwWSekGnk3Xm0OJ4LSFDpxg5odgQsYppIjrRuIPQbLHZ1kMS9dgy23XMpSAT0kYmDWNb8osspqmWb6jieZW7GS0rnqsOVK9oZdkrrW9s0Xq8a0rWMNmy97KQKucN1A824XNl0IzUdabllsKcDqmWy6KUcKElYplRVKxjqNJvbFbhUShmzDjq8L4di8rseXLm2LLRdqDtChN+owBvUrgKQ1G3vbFBUzBmzDzq8L4di9T9lsP02zLbt2t2+hKqVpWlRhWg7IOY12YSKolivs3Ft+BstpSARdIBBFKbqcKRktQJButeQs1lgEMtNtA4kISlNacaDGMWta3ILZLPLKbyOLuZuvLdlsJcLqWWw6a1cCE3zXOqqVhqNve2K9NRKWbMuOrwvh2L3PSDTyQl5tDiQagLSFAHKtCM8T2wc0OzCximkiN43EHoNlklpdDaQhtKUJGASkAADmAwEegACwWL3ue4ucbnpWC0bLZmAA80hwDK8kGnQTl1R45jXfMFshqJYTeNxHJfLMsliXBDDSGwcTdFK0yqd8Gsa35Qk1RLMbyOJ5rxa1nyyxtJlppYQCbziEqupzOJGEePa04uCygmnYdWJxF+BtdcySCGVf6eVlmL9OSpaWnFippVCGz1AmuOIBjBvw/KAO5SJC6Uf6sjnW4DWA6yR+uBK7MlOBy8CChafKQqlRXI4YFJxoRwIzBA2B11DkjLLG9wciPWfR5ELajJa1TOtFVZ9XM2gfif1EVdV9RdnoQf/iDmVH7NllLvXRWlO+samAlT5nhlrra0tkSxOPoOW0Kx6rnLFOitOqPZm6ryFroJRLTMd0W6xh5KX6orWALsso0KjtUc5ACVjsCT7XCJNG/Nqp9P05IbMN2B8R59ys2J65lIIkESCJBEgiQRIIkESCJBEgiQRIIkESCJBEgiQRIIkEXOt0gNpKvIDrRV0BYxPMDQnmBjCTJSKa+uQM7G3Z6C4Oksm4t2YKQNn4OylyrZUsovv7TYqrQLSkk0uqqSnAb9UjSSeFh55KfRysbHGDnrOtjYXs22sN4JwzFsV3iazSbu5lV/7Sk7Kvsu0+1G3/Pq9eagf+A33kW6gb+Le5bzrgSkqUQEgEknIAYkmMybLQ0FxsM1+f8ASC0fCZl57ctdR6oASivPdAimkfrvLl9ApYNhC2LgO/M96nGqiyAtt91YqFKShP2ASoj2wOqJdIy4JKo9O1Ja9kbcwCT1/wDS3Namj5cQJpsVU2KOAb28wr7Jr1KPCMquK41xuWnQdYGPMDsnZc+HX4qsJaYU2tK21FK0kKSoZgj/APZb4gAkG4XUPY17S1wuDmrg0T05ZmgEOlLT+V0miVnignj6Jx6c4soahrxY4FcdXaJlpyXM+JneOf7y5ZKXRJVSkESCJBEgiQRIIkESCJBEgiQRIIkESCJBEgiQRIIkEXlaAQQQCCKEHIg5giC9BINwucmy1JF1uYdQncn4NV31StBPaSBGGoRkVI9oaTdzAT1i/OxHdZZUpZlUKUpYSmt5bjisSeKlHoAA3AAAAACHwsFysbyTuDWi5yAA8B64lVlp1pt4SCxL1DPy14guU3AZhHTieYZwZ6jX+FuS6bRmitgdrL824cP78OeUPkJNbziGmheWs0SP1PAAVJPAGIrWlxsFcSysiYXvNgFflhWWmVYbZRkgUJ9JRxUo9JJPXFwxgY0NC4GpqHTyukdv9ALeIrGa0Kq9M9AVNlT0mkqbOKmh5SONwfKT9HMbqjKvnpiPiYuq0dphrwI5zY8dx58D05Hf0wEjcegj8QYhq/6VvyltTLQo2+8kcAtV0dCa0jMSPGRUeSlgkxewHq81s+6qd+cu+1GW2k/Ja/d9L/GE91U785d9qG2k/JPd9L/GE91U785d9qG2k/JPd9L/ABhPdVO/OXfahtpPyT3fS/xhPdVO/OXfahtpPyT3fS/xhPdVO/OXfahtpPyT3fS/xhPdVO/OXfahtpPyT3fS/wAYT3VTvzl32obaT8k930v8YT3VTvzl32obaT8k930v8YT3VTvzl32obaT8k930v8YT3VTvzl32obaT8k930v8AGE91U785d9qG2k/JPd9L/GE91U785d9qG2k/JPd9L/GE91U785d9qG2k/JPd9L/GE91U785d9qG2k/JPd9L/ABhPdVO/OXfahtpPyT3fS/xhPdVO/OXfahtpPyT3fS/xhPdVO/OXfahtpPyT3fS/xhPdVO/OXfahtpPyT3fS/wAYT3VTvzl32obaT8k930v8YQ6Uzvzl72o820n5J7vpf4wubNTTjpq64tw8VqUojoqcIwLicypLI2RizAByFvBZLMs52YWG2UFajwyA4qOSRzmPWsLjZqxmnjhZryGw9ZcVcWheiKJJN5RC31Cil7kjO4jm4nM03YAWcEAjHSuO0jpJ1U7VGDBkOPSfWCk8b1WJBEgi41s6LSk0autC/wCmmqV9ahn11jU+Fj8wplPpCop8GOw4HEdh8lXukmhrEuTcW6fWKP0QIhyU7W5LoaPSks3zAdV/2o14uTxV3fxGjUCstu5PFyeKu7+IagTbuTxcniru/iGoE27k8XJ4q7v4hqBNu5PFyeKu7+IagTbuTxcniru/iGoE27k8XJ4q7v4hqBNu5PFyeKu7+IagTbuTxcniru/iGoE27k8XJ4q7v4hqBNu5PFyeKu7+IagTbuTxcniru/iGoE27k8XJ4q7v4hqBNu5PFyeKu7+IagTbuTxcniru/iGoE27k8XJ4q7v4hqBNu5PFyeKu7+IagTbuTxcniru/iGoE27k8XJ4q7v4hqBNu5PFyeKu7+IagTbuWSWspClAEqx6P4j0RglYvqXNbewU9sHV9KKSFuF1z6JWAn/BIPfEuOlZa5VDVaaqAdVth1fu4U2kJBphNxltLaeCQAOk8TzxKa0NFgFSSzSSu1pCSelbMZLWkEX//2Q=="/>
          <p:cNvSpPr txBox="1">
            <a:spLocks noChangeAspect="1" noChangeArrowheads="1"/>
          </p:cNvSpPr>
          <p:nvPr/>
        </p:nvSpPr>
        <p:spPr bwMode="auto">
          <a:xfrm>
            <a:off x="3552078" y="2770435"/>
            <a:ext cx="3162295" cy="6857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r>
              <a:rPr lang="en-US" sz="2400" dirty="0" smtClean="0"/>
              <a:t>85% Operations</a:t>
            </a:r>
            <a:endParaRPr lang="en-US" sz="2400" dirty="0"/>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094" y="3584931"/>
            <a:ext cx="1862395" cy="1396796"/>
          </a:xfrm>
          <a:prstGeom prst="rect">
            <a:avLst/>
          </a:prstGeom>
        </p:spPr>
      </p:pic>
      <p:sp>
        <p:nvSpPr>
          <p:cNvPr id="17" name="AutoShape 4" descr="data:image/jpeg;base64,/9j/4AAQSkZJRgABAQAAAQABAAD/2wCEAAkGBxMSEhUUEhQVFRUXGBsXGRgYGBodGRkZFx8eGBgYGRodHCwhHCAlHx4YIzEiJS0rLi8uGB80ODMsNygtLisBCgoKDg0OGxAQGzQkICY0NTIvNywxNy8vLywsLC4sMCwsLCwyLCwsLDAsLCwsNCwsLCwsLDQsLywsLy0sLCwsLP/AABEIANwA5QMBEQACEQEDEQH/xAAcAAEAAgMBAQEAAAAAAAAAAAAABgcDBAUCAQj/xABNEAABAgMEBQYHDwMCBQUAAAABAgMABBEFEiExBgcTQVEiYXGBkaEUFTI0UnKSFhcjNUJUYnOCk7GywcLRM1OiJOFDY4PS8SVEhLPw/8QAGwEBAAIDAQEAAAAAAAAAAAAAAAQFAgMGAQf/xAA+EQABAwICBgcIAgEEAgIDAAABAAIDBBEhMQUSE0FRcWGBkaGxwfAUFSIyMzRS0VPhQiNicvFDggaiJDWy/9oADAMBAAIRAxEAPwC8YIuRpFpExJIvOq5R8lCcVqpwHDnNBGuSVsYuVLpKKWqdaMYbzuHrhmqxtnWFNvEhshhG4IxXTnWR+UCID6p7ssF09PoaniF3/EenLs/d1GX551fluuL9ZalfiYjlzjmVZtijb8rQOQAWG+eJ7Y8Wdgl88T2wSwS+eJ7YJYJfPE9sEsEvnie2CWCXzxPbBLBL54ntglgl88T2wSwS+eJ7YJYJfPE9sEsEvnie2CWCXzxPbBLBL54ntglgl88T2wSwS+eJ7YJYJfPE9sEsEvnie2CWCXzxPbBLBL54ntglgl88T2wSwQOHie2F0sOC35K3ppk1bmHU818qT7Kqp7ozbI9uRUeSjp5BZ7Aeq3eLFTfR3WWahE4kUy2qBl66P1T2RLjq9z1SVeghbWpz1HyP77VY8u+laQtCgpKhUKBqCDkQRnE0EHELnHNcwlrhYhZI9WK5GlFuokmFOqxV5KE+ks5DozJPAGNcsgjbcqXRUjqqURjLeeAVGWjPuPuKddVeWrM7gNyQNwG4RUucXG5XcwwshYGMFgPXauxo1ofMTvKTRtr+4sGh43E5q7hz1wjZFA6THcolZpKGlwOLuA8zu8ehTqT1YyqR8It1w+sEjqAFe0mJYo2b1RSaeqHH4QB3+P6Wz728j6Ln3ioy9kj9Fav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VD2SP0U9+VfEdgT3t5H0XPvFQ9kj9FPflXxHYE97eR9Fz7xUPZI/RT35V8R2BPe3kfRc+8MPZI/RT35V8R2Lj2rquTQmWeUFei7Qg815IBHYY1vox/ie1TINPm9pmYcR+jn2hV7aVnOy7hbeQULG47xuIORHOIhOYWmxXQwzRzM14zcKQ6CaVqk3A24f9Os8qv8Awyfljm9IdeYx3U82obHJV+lNHCpZrsHxjv6P12crnBi0XFqm9ZtrF6cLYPIYFwDdfNFLP4J+yYrKp+s+3BdloWnEVPrnN2PVu/fWtLQfR/w2Yuq/pNgLc5x8lHNeIPUDzRhBFtHY5LdpOt9lhuPmOA8z1fpXg02EgJSAEgUAAoABkAN0WwFlxBJcbnNeoLxIIkESCJBEgiQRIIkESCJBEgiQRIIkESCJBEgiQRIIkESCJBFw9LdHkTrBQaBxNS2v0VcD9E5EfqBGqaISNsptBWupZdYZHMcR+xuVFONlJKVCikkpIOYINCD0GKgi2BXdgggEZFXHqztYvyYQo1WydmedNKoPZyfsxaUr9ZljuXG6ZpxFUawydj17+/HrVRWi9fedX6bi1e0on9YrHG7iV18LdWNreAA7ArV1TSoTJqXvcdUepFEAdoUeuLGkFmXXK6ekLqgN4Ad+Km0SlSJBFyrW0ilZZQS+8lCiK3cSqnEhIJA5zwjW+VjPmKlQUU84vG247u9bdnWi0+m+y4hxOVUkGh4HgeYxk17XC4K1SwSQu1ZGkHpXPd0skkqKVTLYUkkEE4gjAjtjAzxg2JUhujqpwBEZsVvWZarMwCphxLgBoSk5HOkZte12LStE1PLCQJG2PSvFp2zLy13buobvVu3jnSlado7Y8dI1nzGy9hpZp77NpNuC3GnQpIUkgpUAQRkQcQRGQN8Vpc0tJBzXKmdKZNtakLmG0rSaKSTiDwMazNGDYlS2aPqXtDmsJBWzZlssTF7YOpcu0vXTWla0r00PZGTJGv8AlN1qmppoLbRpF+K1ZjSqSbUpC5htKkkpUCcQRgQYxM8YNiVtZo+pe0OawkFdGRnW3kBxpQWhVaKGRoSD3gjqjY1wcLhR5YnxOLHixC2I9Wtato2i0wi+8tLaagVVlU5CMXODRcrbFDJM7VjFz0LTktJZR5aW2n21rVWiQcTQEnuBjFszHGwK3SUNRG0vewgBdRxYSCSaACpPADMxsUUAk2C0bMtuXmSoMOocKaE3TkDl+BjBsjXfKVvmpZoLbRpF+K25mYS2hS1kJSkFSicgBiSYyJAFytLGOe4NaLkrko0ukSQBNNY8VUHacI1ieM/5BSzo2rAvsz2LtAxtUJaE5bcu04lpx1CHFUoknE3jdT2nCMDI0GxOKkR0s0jDIxpIG/kstpWk1LpC3nEtpJugqNASamnYD2R657Wi7isIYJJnasbbnoWWUmkOoSttQUhQqFDIjmj0EEXCxkjdG4tcLELNHqwSCKkNYkqG7Qepku65T1kgHtUCeuKqpFpCu30RJr0jb7rjsP6TQy2zKl2hpfuf43v5hBJqXTSNKKgNvuv32/Sjq8z0mNCsRkrk1XfF6PXc/OYtKX6YXG6b+7PIeAUtiQqlIIqa0ib8GtJx2cYLzS1qKakhKkkURQ5EpFBdPDoislGpKS8XC7KkO3omsp36rgMejj2nG6sHQWYk1sK8CSUJvkrQqt5Klcak1FKAEEjCm6JkBYW/Aue0mypbKPaDc2wIysoLrTsVmWU2tlJSp3bLWSpRqoFJrQkgYqVlxiJVsa0i2+6vtB1Us4c2Q3DdUDDdj+lZOj1isyrd1hJSF0UqqlKqqgFeUTE6ONrB8K5qrqpah95De2GVvBVnpepyfn3kNcoS7a6c4axXTnKzd6hEGa8shA3LptHhlHSMc/8AzI78uq2KmWq+1NtJhBPKZOz+zmg9FOT9mJNK/WZbgqbTVPsqkuGTsevf349ajutSxWWQh9tJDjrpvm8o15JORNBiN0aKuNrfiGZVjoOqlkJicfhaMMOlTHQ2xGZdhK2klKnm21LJUo1N2uRJpio5cYlQxta243qn0jVyzSlrzcNJtgOPRyVW2m9LotGZM02pxvaui6lV03r2BrUc+/fFe8tEp1hcLqYWTOo4xCbOsMxfC3WrZ0PLJk2TLoUhoglKVKKiKqJNSSa413xYw6uoNXJclpDaCpcJTd28jDcuzG1Q1Dda/mP/AFUfrEar+mrnQX3XUVGNXkzImYYQGHBNAKO02huVCVXjcvb01GUR6Yx6wFsVZ6WZVCF7i8bPDC2OY3249Klusy1NhJKSDRTx2Q9U4rPsgj7QiTVP1Y+aqdDU+1qQTk3H9d6g+iZckJ6X2vJTMNpru5L3k15wsAHhjESG8Ugvv81d1+pWUsmpmwn/AOufURirL0y8wmvqHPymJ830zyXNaO+7i/5DxVLsGV8Ed2gX4VfGzIrdDdE1vY3fT58t0VY1NQ3zXaO9o9obq22dseN8ct/DoVx6CIcTIMB0EKCTgcwm8dmD9i7FlACIxdcdpMsNW8x5X77Y991WOsFxTtoP3QTs0pGG5KEhSj1EqiBUG8htuXT6Ja2OkZff4k2HcF50o0jXPIl0UJLTRU5zuAG+roCU1+0YSymQAL2ioW0jnu/I2HLcO026lYWq+ZvyCBvQtaP8r47lCJtKbxrntNs1asniAe63kpZEhVKQRU1rS8/P1SP3RV1X1OpdloT7Qcz5KMSu/qjS1WcixLzPSYxWYyVyarvi9HrufnMWlL9MLjdN/dnkPAKWxIVSkEUC0itC1A482JRt1hdQjk3xdpTGihnnRQwJ3iIkjprkatwr6khoCxjzKWvGeNsezwKz6s9G3ZRDq3xdU7dARUEhKL1CqmFSVHDm56D2licwEu3rDTNdHUOa2PENvj0m2XYtbWrYsxM7DYNKcuh0KpTC9cpWp30PZGNVG59tUcfJbNB1UMGvtXWvbuuplOurbl1KbQVuJb5KRvVTkjtiUSQ3DNU0bWPlAcbAnE9CrbR/V268hS5lbjK7xATRJKhgSomu8k9kQY6UuF3YLpavTccTg2EBwt6C6Oh1hzMjPuI2alS6wU7Xk0NOUhRFa4cpOWaozhjfHIRuUbSFXBV0jXXs8Y27iPA9S6Os+ynphllLDanClwkgUwF0iuJG+M6pjntGqFH0LURQyOMjrXHmpRYzRRLspUKKS2gEcCEgERIYLNAVXUODpXkZEnxVZTNlWgzPvvsS1+8ty6VhKklKlVrS+DwiAWStkLmhdMyoo5aVkUslrAZXBuByKsbRp15Us2ZlAbdN68hIoBRRCaCpzTQ574mxlxaNbNc5WNibM4Qm7cLHqHLeunGxRlFtY1nuvylxlBWvaJNBStBWpxMR6lpcywVpoiaOGo1pDYWK3tEJAtSjCXEXXEoooECoOO8RnC3VYAc1or5hJUPc03BKi+m1izM9OtNhtSZdAA2mFAVcpxQFanAJAwzEaJ43yPAtgrTRtVBS0rnk3ed3LIeJXM0h1cuNNhcstx9d4ApoAQMeUk13GnbGuSlIF2m6lUmm2SP1ZgGjt6ipvaKHn7NcSpsh9cupJRhXaFNCBuziW7WdGeNlRwmKGtaQ74A7Pov+lXstoPMmUU4G1ImW3qpTUVW3dRS6a0BSq8R180QhTu1L2xXQv0tAKgM1rsIxPA3PcRgrN0bm33GEmZaLTw5KwaUUR8tNDkeG41EToi4t+IWK5msjiZKRC7Wbu/XUofoxo68qem3ZppSW3EupF6lFB1fMfQFOuI0UTjI4uGfmretrY20sUcLrkWOG7VH7XjQzQtxpU1t00qhbDZNOUlVQpzrATTpMIacjW1uSy0jpRkgj2R3hx6CMh1Y9y6Gq6zpiXaebmGlN1Wlaa0xJTdVShOV1PbGdKxzQQ4KPpueGZ7HROvhbvuPFTeJSpEgiprWl5+fqkfuisqvqdS7LQn2g5nyUYld/VGhqs5FiXmekxisxkrk1XfF6PXc/OYtKX6YXG6b+7PIeAUtiQqlIIkESCJBEgiQRIIkESCJBEgiQRIIkESCJBEgiQRIIkESCJBEgiQRU1rS8/P1SP3RWVX1OpdloT7Qcz5KMSu/qjQ1WcixLzPSYxWYyVyarvi9HrufnMWlL9MLjdN/dnkPAKWxIVSkESCJBEgiQRIIkESCLTtS1WZZN99xLad1TieZIzUeYRi97WC7it0NPLO7Vjbc+s+ChVp60Wk1Euytz6SzcT0gUKu0CIrqwD5QrqHQEhxlcByxPkPFcCY1mTijyUsIHqKJ7Sv8ASNJq37rKezQVMBiXHrH6WEaxp/0mj/0/94x9qkWfuSk4HtW9J60JlP8AVZaWPolSD3lUbBWO3haJNAQn5HEc7H9KUWRrFk3iA4VMK/5nke2MAPWpG9lUx2eCq59CVMeLfiHRn2fq6lyFggEEEHEEZERJVSQQbFeoLxIIkESCJBEgiQRIIkEVNa0vPz9Uj90VlV9TqXZaE+0HM+SjErv6o0NVnIsS8z0mMVmMlcmq74vR67n5zFpS/TC43Tf3Z5DwClsSFUpBEgiQRIIkESCJBFENN9M0yfwTVFvkVx8lsHIq4k7k9Z3VjT1AZgM1b6N0Wan434M7zy/foVT/AKice/4j7yus0/BKR1AViv8AikdxK6v/AEaWLc1o9cye0qUNaCtspCrQm22AckJIKz0KVv5gk9MbxTBuMjrKrdpd8p1aWMu6Tl2DzIXouWE1kh98jf8ACCvUVIEe3pxxPrqXmrpaTe1vZ+nFPG9iKwMk+Bx/8P1hr0/4n11p7NpQYiVvrm1ffALFfwbfdl1fTKrvWXAR/kIatO7I29dKbbSkWL2B46M+79Ln2xoLMMp2jRTMtUrea8qnG5U1Hqkxg+mc0XGIW+n0vDI7Uf8AA7gcu39gLS0Y0pfklC4b7VeU0o8k8Sn0TzjrBjCKZ0eWS31uj4qofELO47+viPQVz2Ha7U20l1o1ScCD5SVDNKhuI/3GBi0jkD23C4ypppKeQxvz8RxC6EZqOkESCJBEgiQRIIkEVNa0vPz9Uj90VlV9TqXZaE+0HM+SjErv6o0NVnIsS8z0mMVmMlcmq74vR67n5zFpS/TC43Tf3Z5DwClsSFUpBEgiQRIIkESCLmaSWsJWWceOJSOSDvWrkpHaR1VjXI/UaXKTR05qJmx8c+W/uVGScu7NvpQCVuurxUd5OKlHmAqegYRUgF7rbyu6kfHTxF2TWj/oKU2rbyJBJlLPpeGD0wQCpSxgQndhiK5DEDjEl8giGpH1lVUFG6scKiqy/wAW7gOn1jmeChbzpUStaipRxKlEknnJOJiITfEq6a0ABrRYdCOIKTRQKSNxBBxxGB5qHrggIIuF5gvUgi37Gtl+UVeYcKcalOaFesnI9OfAiM2SOYbtKj1FLFUN1ZRfxHI+gpHbDLNoMLm2EBuYaFZhoZKT/dT3mvMQcQK73gSt125jNV1O6SilFPKbsd8p4HgfXctPV/bhlppKSfgniG1jdU4IV0gmnQoxhTyaj+grdpWkE8BI+ZuI8x2d6u2LVcSkESCJBEgiQRIIkEVNa0vPz9Uj90VlV9TqXZaE+0HM+SjErv6o0NVnIsS8z0mMVmMlcmq74vR67n5zFpS/TC43Tf3Z5DwClsSFUpBEgiQRIIkESCKC63nCJRoDJT4B6kLIHaK9URKz5BzV7oBoNQ48G+YUL0IdLapt5PltSjq0cyuTj1frEWA2LjwCutJN1xFGcnPAPeo0I0KyVg6vtH1IWzMOsle0J2dRyW0BJO2VXeo0SkcCTwiZTxWIcR64rntLVgc10LHWtn0m/wAo5ZnsWvaOjpnrVnGw5sym6upQVA8hsU8oUz/GDotpM4XW2GtFJQRPLb3uM7bzzXItDRbZShmy+kp2hQhNwi+AsoC63sAQCqlDgI1Oh1Wa91Li0htKgQBmNrnHLC9surdipJbGijKJeWlmQkzbxqFqQQVJTynCo1NwAKHHyaDExufA0NDRmVW0+kZXTSTSfTbuvkTgLcb26OK5ExoRhMBmYDrssAXEbMpTUgqupXeNTQHrpiI1mnzsbkKWzSuLDIzVa/I3v0XIstHV++Uz7IGIcvNqHpJUkkg9YSeqMKc/6gUjSrAaR5O6xHO/9qPPi5eunya0PRkY0nDJWDPitfev0g0qqQTmQIuwvm7hYr3Hq8SCJBEgiQRIIkEVNa0vPz9Uj90VlV9TqXZaE+0HM+SjErv6o0NVnIsS8z0mMVmMlcmq74vR67n5zFpS/TC43Tf3Z5DwClsSFUpBEgiQRIIkESCKOawbMMxJOBIqtFHUjeSjMDnKbw640VDNaMqx0VOIappORwPX/dlUejFqJl30rWLzS0qbdGdW3BRXTTA89IronhrrnLeuurad00Ra3BwxHMerLNO2eJJ8bVsTLJF5pRUQh1OBSq8nOgwKefhSvpbs3Yi43LCOY1UXwO1HZOwxB3ixy6D53WSX0kuzqpwshS/kpK1URybmBpUilQBkK8wj0TWfr2WL6HWpRTB9hvwzxv6Oa3pXThbcy9MJYR8OlKXEX1YlFQFBVMMDQgDcIzFSQ4utmtD9EtfAyIvPwk2Nhv3W81rWrpYX5VEsZdpARS4oEm6E4JCUqrjTC8Sa48YxfOXM1bLZBo4RTmbXJvn08yOnGwstme07eceZfS02hxoUJqpV8EEFONLqTUmgqa3cTdEZOqSXB1slri0RGyJ8RcSHdVv2f7wxWKe0yUpp5tllLG3UpbygtS1KKsFAEgXQRh0VpTOPHVBsQ0WvmsotFta9j5Hl2qLNFrAW7b+rr5YTXgbJnXMFqSpEqg5qUoUL1PQSCcd9ecV8jGzGuer9r2qd7TIKZmQN3ngB/jzJ7O1crRuyzMzLTIFQpQvcyE4rr1AjpIjXEzWcGqXWVGwhdIermcu9foKLlfPkgiQRIIkESCJBEgiprWl5+fqkfuisqvqdS7LQn2g5nyUYld/VGhqs5FiXmekxisxkrk1XfF6PXc/OYtKX6YXG6b+7PIeAUtiQqlIIkESCJBFyLb0mlZTB50BWYQnlLPDkjEDnNBGt8zGZlS6ahnqPptw45DtULtDWma0Yl8PScVj7Cf8AuiK6s/Edquov/j/8j+weZ/S4zusieORZT0Nn9VGNRq5FMGg6QcT1/wBLle6NZ8qXkldMsj9KRr2p4DsUv2Fu57x/7FdGT0ta2RZekmlNKNSltS0hJ9JCVFQSedJTnGYnFtVzcFGk0bJr7WOUhw4gG/Mi1xzBWFuw5WZVSTmbizkzMi6qp3JcTVKuihMeCNj/AJD1FbDV1EA/147j8mY9oOI7gvEzoRPoNNhf50LQe68D3QNPINy9ZpakcL69uYP6t3rAnRGeOUs5/iPxVGOwk/FZ+8qQf+Qd/wCluNaCzV0reLMu2PKU64nD2ajqJEZimfmcFpdpen1tWO7zusP3ZJV+zpQ1urnnBkSNmwCOANVK6SCOEAYmf7j3I9lbUC1xE3td+h3FY7S0sLzhcMrKlR3upU6oDgCpVAOYACPHT6xvqjrxWcOjhGzUEjrdBDfAea8SmmEw0q80iWbJFKoYQk0zpUY0wHZHgnc3K3YvZNGQyCzy483Erqy2s2bSeWhlY9VST23iO6Ngq37wFEfoGmPykjsPl5qR2VrOl10D7a2TxHLR2gBX+Mb2VbT8wsq6fQMzcYnB3cf13qaSU428gLaWlaDkpJBHaIlNcHC4VLJE+N2q8WPSs8erBIIkESCJBFTWtLz8/VI/dFZVfU6l2WhPtBzPkoxK7+qNDVZyLEvM9JjFZjJXJqu+L0eu5+cxaUv0wuN0392eQ8ApbEhVKQRIIkEVaabaeqClMSaqUwW8OO9Lf/d2cYgz1P8AiztXS6N0OCBLUDkPM/rt4KEWRY0xOLIZQpw15SyeSCd61nf2k8DERkbnnBXdRVQ0zbyG3AfoegpMdEZOW8+nkheZbaxUO5Sj7IjfsI2fO7sVaNJVM/20OHF2XkO8p4TYSMmZh3nq4O4uJ/CF6cbiU1NLOze1vZ5Ap4dYa85aYRz3l/gl0/hHutTncfXWmy0q3KRp7PNqCwLLmMJWdLSzkh4YV4C8Ek9RMNlC75XW5p7ZXwfWi1hxb/Vx3BcLSDRaZlMXUBTe5xHKRjlXCqesdFY0yQuZnkp1JpCCpwYbHgcD/fUstm28FJDM7ecayQ6P6zFflIVmpPFJrzZUPrZL/C/LvCwmoy0mSnwdvH+LuY3Hp/7W89ZKZQF2bd27Z83bQ4aTIIBC1Ym42ARXnwxFL2epqYvNxu6f6WhtQaj/AE4G6p/yJHydA4u4ercG07UemlJv4gYNtITRCNwS22OzeTGlz3POKnw08cDTq9ZOZ6SfQXfs/QN25tZt1uUb+mQVdYqAnrNeaNzaY2u82CgS6Yj1tSBpe7oy/Z7OtbIlrDZwU6/MEcL4HUUhIPaYytTt33WvX0rJiGtYOrzue5PGViZeBzFON5X47esea9P+J9dabDSue1b6/wDVfNjYbuCVzEuTvN8jrKgsd8e2pzxCa2lY8SGv7PLVKwzmga1ILkk83Nt8EkBfRmUk9YPNGLqY2uw3Wcel2h2pUMLD05fsd6j9m2lMSbpLSlNLBopJBoafJWg5/iK4UjS17ozhgrCaCGpjs8XG4+YPocVceiGlLc83lcdT5bdf8k8Unu389nDMJB0rjq/R76R/FpyPkelSCNyr0giQRIIqa1pefn6pH7orKr6nUuy0J9oOZ8lGJXf1RoarORYl5npMYrMZK5NV3xej13PzmLSl+mFxum/uzyHgFLYkKpSCJBFD9ZluGXlg22aOPEpBGYQPLI58Qn7Vd0RqmTVbYb1caGpBNNruybj17v31KtNF7F8KdIUq4y2naOryuoHDgTj0UJ3UiDFHrnHLeulrqr2eO4F3HBo4n1+t66Nt6XKKdhJDweWTgAnkrXxUpWYrnTM7ya0Gck/+LMAo9No0A7Wo+N544gch6HBcqzdHJqYRfYZK01OIUgY78FKBjW2J7hcBSpq6nhdqyPseR8gtREg4XdiEEu3rt0EE3hmKg0441phGOqb6u9bjMwR7Qn4c79HivrtnOpd2Cm1B2oTs6VVUioApnhjhuxgWODtW2K8bPG6Pah3w8dyyWrY78sUiYbLZUCU1KTUDPFJIwqKjnEevjcz5gsYKmKcExOvb1vst6wNKH5Xkg7Rk4KZXigg5hNfJ6sOIMZRzOZhmFoq9HxVHxHB24jPr4+PSusNGmX32HWKiTeKlOA5s7MX3GlcKgUHSd1Cduxa5wLflPcont8sMT45fqNwH+6+AI8/3dR23rVVNPKdIonyW0AeQ2nBCABzcN5MaJH67rqxpacU8QZv3nid59blJg6iyEJASlyfcTVRVimXSrJPrfjvNKAyLiAf7vBVmq7STiSbRA9bjx5eHO6jqGpqfdPlvu0ripIoN90KIAHMnsjRZ8p4lWJdT0ce5reR77XPWVmd0SnUhRUwQEC8rltckAVqeXwj0wSDcsG6RpXEAPzywOPctGfst5gILzamw4LyL1OUMOzMYGhxjBzHNtcLfFURSkiN17Z2WnGK3LNJzbjKwtpam1j5STQ9B4jmOEetcWm4WEkbJG6rxcdKmTM0i10Fp0IRPJSS04MEvBONxXPn0YkbxEoETix+bxVM6N+jXa7CTEcx+N949dB3FRWybQclH0upBC21UUk4VAwW2rpxHMcd0R2OLHXVrPCyoiLHZH0Cr/lJlLqEOINUrSFJPEKFR3RcAgi4XASMdG4sdmMOxZo9WCQRIIqa1pefn6pH7orKr6nUuy0J9oOZ8lGJXf1RoarORYl5npMYrMZK5NV3xej13PzmLSl+mFxum/uzyHgFLYkKpSCJBFU2t5Z8KaTuDNR0qUoH8ExXVh+Mcl1mgANg49PkP2VyZJ25ZL5Tm5NIbUd9xKA4B0Vr2mNYNoT0lS5G62kGX3MJHO9lG40KyVj2WfArEcd8lx+pB3/CfBoI6EC92xOb/AKcBPFc3OPatKNj3N8sT34Lk6BaNqcfvOF5i42l5taCgEBRKUkhSVYKAXSoFQDuIjXTxEuucN6maUrmsis2zrmxBvux3EZYf9rr6COtkztoulbhQVhK1kVLYSFZBI5d0JGFBQgACNlPb4pCoelGvGxo2AC9sBxvbjle/iSvrWiKXG2XJlyYcLpJSnapAYbcq4VEkYkClboAJIFKYw2AIBcSb9y8dpJzHvZC1o1c8D8RGH/V8bb1BLclG2ZhxtpzatpNErwxwBOWBINRUcIiSNDXEA3V9TSPkia97dUnd67V2tFJ1SZS0UA8ksXuhRq3Uc5BA+yI2wuIY8dChV0TXVEDt+t3Z+ua52iDAXPSySKjag09Tlj8I1wi8jQpFe8spZCOHjh5rUtmZU5MPLX5SnFk9pAHUKDqjF5JcSVup2BkLGtyAHgpdqlkL0w68rJpF0Hdec39SUn2ok0jbuLuCqNPTasLYx/ke4f2e5JxbT022GHFrM+Fh9QoFBlZAQ2EmoSUpQqpNSRXIGkekhzxqn5s+SRiSKndtGgbK2rw1hmb4E3JGGXYtiesZM1aQk3H5h1DLNbxU3eQrkn+3QihQDhUkjHCkeujD5dQkmwWuKqdT0XtLWNBc7psRj03477dCwSOiMlMvFmXfe+CUsPFQTkFXUhBugVJBxxFAcBgI8bBG91mk4ZrOXSVVBHtJWD4ratuVzfG/VgtPSjRyWYl9q2tbbl+6lpxaFFaQq7fF0VThyt4phmYwliY1twVuoa6eWbZuAIte4BFjbLHPgovIzCmnEOI8pC0qHSDWnXl1xHaSCCFaSsD2OY7Iiy62nTYTaEyE5XwetSEqV3kxtqBaQqLowk0cZPDwJHgrU1erJs+XruSodSVqSnuAifT/AEwuV0sAKx9vVwFIo3quSCJBFTWtLz8/VI/dFZVfU6l2WhPtBzPkoxK7+qNDVZyLEvM9JjFZjJXJqu+L0eu5+cxaUv0wuN0392eQ8ApbEhVKQRIIq91u2WVNtTCRXZkoX6q6XVdShT7cQqxlwHLoNAVAa90J34jmP68FCdHZlCkuyrqghD926s5NvINW1H6J8kno5zEWMixYd/irurY5pbOwXLcxxacxzGYXNmJdyXdKHUUWhQqhQqMMRUZKSewiMCC02KkseyaPWYcDvHrA+C7Tums0pKUKDBSggoSWUFKSkUSUjIUGApG32h5FsOxQhoqBpLgXXOfxHG/FbWj+kMy7OEl9tsvpCFqcQC3RCTcF2oxzAxGKjnlGUcry/PNaquigjpgAwkNxFjjicccfDctzSG1UMSPgaXUuvuLK5haCCkEqvkVGFTyU0G4HLCuUrw2PUvcnNaaSndNVe0luqwCzQeVv7vxUfTpM/skNLDLqW/6ZdaStSNwuk4YYZg5CNO2da2fNWBoItoZG3aTnY2B5rj4k8STkBmTuAH4CNSmZBd6fT4JLGXP9d4oW+P7aEcppo/SJN88MBG5w1G6u85/pQYj7RMJh8jbhvSTgXctwXrRA7EvThApLtm5XJTzguNp58CongKQh+G7+HisdIf6gbTj/ADOP/EYk/peNJpJKj4YwKsPKvHi06rFba+HKJIORrhuqlbf425HuKyopS0ezyfO3/wCzdxHVn/2lmaWzEu3smgylG/4JNVYUqs/KNN5g2dzRYWSbR0Mz9d9yeeXLguXJz62ng83RC0qKhRICQTWoCcgKEinCNYcWu1hmpUkLZIzG/EEW6e3jvXXb0zmw8t4KQFrSEnkCgSCTRI3VJqSak4cBGz2h99ZQzounMYjsbDHPxXNsa2HpVzaMrooihriFA40UDnjjXOMGSOYbhSaimiqGakgw8OSxz8+XSPg2WwK0S02lAqcyaYnIZk0phSPHO1v6WcUIj3k/8jddDRyRTXwl7CXZUFH/AJjgxQyjiSaV4CtaRnE0fO7IerKPWSm2wj+d3cN7j0cOnJc6ZecmXlKpecdXWg3qWcEjmyAjAkudfeVIY1kEYbk1o7hv81fliSAl5dpkY7NCUk8SBies1MXDG6rQ1cDUzbaV0nE3W7GS0pBEgiprWl5+fqkfuisqvqdS7LQn2g5nyUYld/VGhqs5FiXmekxisxkrk1XfF6PXc/OYtKX6YXG6b+7PIeAUtiQqlIIkEWKal0uIUhaQpCgUqByIOBEeEAixWTHuY4OabEKlNMNE3JJZIqthR5K+Fckr4HnyPTgKuaAxnoXbaP0iyqbbJ4zHmPWHetWWtpKkJam2y+2nBCwbrzQ4IX8pP0FYdFIxElxqvFx3rY+lLXGSB2qTmP8AE8xuPSMV7FiMu+bTbRr8h/4FwcwrVCzzggR7s2n5XduC89qkj+tGebfiH7HWi9D54f8At1KHFKkKB9lRjzYScEGk6T87cwR4hfEaITxyll9ZQn8VCAgk/FDpKkH/AJB3nwC9HRvZ+czMuxxSFbV37tvPtj3Y2+Ygd68Fdr/Rjc7q1R2n9L743Zl8JJCtpl4Q9QuDcdkgclv1sVUMNo1vyDrPkns0s33Bw/FuX/sczyyWpYdivTrtxoEmtVrVUhNcSpZ3k44ZntMYxxukdYLdU1UVLHrP6hx6B6sFYOk+g6vA2mpUk7ElZQafCqUKKXX0+G6hphEyWn+ABu7vXPUWlh7S584+bC/4jhy4796rqzbTdllqu7+S404mqFjehxB/2Ix54hNeWHBdHNBHO0X5gjMdIPoLfLcjMYpWqTcOaVguME/RWOWj7QIG6M7Ru/2nuUfWqocxtBxGDusZHqxXwaJTKhVnYzA4svIUOwkHuhsHnLHkU95QDCS7P+TSPC68e5Ke+bO9341jzYSfisveVJ/IF79yM0kVdS2wn0nnW0juUT3R7sH78OZWPvKnODCXH/aCf0gYkmMVuKm1j5DVUM1+k6eUoeoBC0bczfll2r3XqpflbsxxOLupuQ61o2pajkwpIVQJTyW2kCiEA/JQgbzxxJ7Iwe8vK3w07IQbZnMnM9JPoBWNq90MLJEzMpo5T4NB+QDmpX0iMKbgeJwm08Gr8Ts1zmltKCUbGI/DvPHoHR4+M+iYqBIIkESCKmtaXn5+qR+6Kyq+p1LstCfaDmfJRiV39UaGqzkWJeZ6TGKzGSuTVd8Xo9dz85i0pfphcbpv7s8h4BS2JCqUgiQRIIvDrSVJKVAKSRQgioIOYIOcCL4FetcWm4NioJburNpZKpVexPoKqpvq+UnvHARDkpGnFuCvqXTsjBqzDW6Rgf0e7moVaGhU8zWrBWOLRCwegDld0RXU8jdyuotK0kmT7c8P671xzIutnFp1s86FJP4CNWq4blM20b/8gesFfPB3XPkOL+ypX6QsSmvGzeB1gLpSGic67S5LOAcVjZjp5dO6NjYJDkFHl0jSx/NIOrHwupfYurA1Cpt0U/ttV71kfgOuJLKP8z2KnqdP7oG9Z/X7PUrCs+QaYQG2UJQgbkjvPE85xiY1oaLBc9LM+V2vIblbMZLWuDpFolLTmLiSlylA4jBXNXcodNeakaZIWyZ5qfSaRnpsGm7eBy/rqVe2rq3m26lkofTzG4v2VGn+UQ30jxliugg05Tvwku09o7Rj3KNTdgzLZo5LPCm/ZqI9oCnfGgxOGYVnHWQvHwyDtHhmsF13KjnRyvwjHFZ3jzw7lmlbEmFn4OXeUTvDSqdaqUHWY9EbjkFi+rhYPikHaPBSOy9XM47Qu3GE/SIUrqSk07VCN7KR5zwVbPpumj+S7j0YDtP6Vg6OaHS0nRSQXHf7i6Ej1Rknqx4kxNjgYzEZrn6zSc9T8JNm8B58VIo3KuSCJBEgiQRU1rS8/P1SP3RWVX1OpdloT7Qcz5KMSu/qjQ1WcixLzPSYxWYyVyarvi9HrufnMWlL9MLjdN/dnkPAKWxIVSkESCJBEgiQRIIkESCJBEgiQRIIkESCJBEgiQRIIkESCJBEgiQRIIqa1pefn6pH7orKr6nUuy0J9oOZ8lGJXf1RoarORYl5npMYrMZK5NV3xej13PzmLSl+mFxum/uzyHgFLYkKpSCJBEgiQRIIkESCJBEgiQRIIkESCJBEgiQRIIkESCJBEgiQRIIkEVNa0vPz9Uj90VlV9TqXZaE+0HM+SjErv6o0NVnIsS8z0mMVmMlcmq74vR67n5zFpS/TC43Tf3Z5DwClsSFUpBFXGhNqPuWpMtrdcWhO3ohSiUi66lKaAmgoMIhQvcZiCePiuk0lTxMoY3taATq4gY4tK6utKedZlW1NOLbUXgCUKKSRcWaVG6oHZGdW4taLHeomhIo5J3B7QRq78d4Wjq50uLv+mmVkuZtrVmsZlJO9QzB3joqcaafW+F2a36X0aI/9aIfDvA3dPLwPNYNELTfXa0y2t1xTadvRClEpF11ITQE0FBhHkL3GZwJ4+Kz0hTxM0fG9rQCdXG2OLStnWpbrzCWmmVKRtAtSlJNFURdF1J3eVUkY4CPauRzQA1atB0cUznPkF7WsDljfHuWfQqyX0OBwWj4UxdN5IUVcs4AG8pVAMTUFJqBhnGULHA317hYaRqInM1DBqP7MOoDzC29Zk441JhTS1tq2iRVCiDQ1qKiMqlxay4K1aGiZJUarwCLHNfZSccNjF0rUXPBXFX7xvXghRCr2da74NcTBffZHxM95Blhq64Ft1rjCy1dVc869LvF1xbhD1AVqKiBcQaAndUntjGlcXNNytmnIY4pmhjQPh3YbyuHplNzSrTEuxMONBYbAAWoJBUM6CNUznmXVabKdo+OBtEZZGA2vuF1uaFWvNNzzklMubagPKreuqSArBRFSCDiDkQMsYyge8SFjjdadI01O+lbUwt1e7A4Zcb8FYbrgSCpRoACSeAGJMTVzwBJsFS8vplMeFiYU47sC6SUFSrgbOBTdyqlBB6aGKsVDtfWvhddo7RkPs5hDRr2z33436T3K6Qa5RaLilT1vaTTUvaDxQ6sobd/pqUotlNBVJTkBj1VisfM9spsV2FLQU81G0OaLkZ2x5qU6XaQ7WzEzEs4tBUtAN1VFJPykKocxEiaW8Ws0qroKLZ1phmaDYHPI8Cu9oW+pyRYWtRWooqVKJJOJzJjdASYwSoGkWNZVPa0WF9yhM7ac5ak04zKuFplsnEKKagG7fUpPKN41okYU6zEVz5JnlrDYBXccFNo+Bss7dZx6L9QBww3lS7Q6x5mVDqJh4vJJSWyVKNM7worEbt9IkQxvZcON1UaQqYKgtdEzVO/AeSjetC0n2n2EtPONBSDW6spFbwFTQ7o0VT3BwANlZaEgikie57Q6x3i+5dnQaUfQp0vTiJoEIoEuqcuHlVJrlX9sbYGuF7uuoWk5InBuziLM8xa+Xh5qXRJVSkEVNa0vPz9Uj90VlV9TqXZaE+0HM+SjErv6o0NVnIsS8z0mMVmMlcmq74vR67n5zFpS/TC43Tf3Z5DwClsSFUpBFVmgPxvN/wDyP/uTECD67uvxXU6V/wD10X/r/wDwV2db/mjX16fyORsrPkHPyKh//H/uHf8AHzauRaWjBds+Um5eofaYaJCc1pSkEEU+WnMbyBTcI1vh1o2vbmApcNeI6uWCX5HOOe4k+B/vitPVhMFy0VuKNVLadWTxKloJPaYxpTeQkrfppgZRBgyBA7AVMtO56RSltqdSpQWSUlIN5F3NdQajMDCta5UrEmd0YsHql0ZDVuLpKc2tnfffdjgoFovdTajYkVuKaKqEqFCW6VXeFBgNxIGNN8Q4rCYamSvq3WdQONSAHdHG+Fun+1PtZckt2RVs0lRQpKyBiboqFUHMDXqiZUtLo8FQ6GlbHVDWNrgjrUQltNmRZZlShe02KmQcLnKBSF3q5UNaU/mIwqGiLU32srd+ipTXCe41dYO6cMbKS6qJJbcopSwQHXCtNcym6lIPWUmnNQ7430jSGYqt07K19QA0/KLHncnzUW05k1PWsGkG6paW0pPA0NMojztLprBWmjJRFQa7hcC629VhZbmHWnUFE1iAVHcP6iAPSqKk7x0GM6WwcQc1p04JHwtew3j6O48t3R1qS6zbU2MkpAPKeOzHqnFf+II+0I3VT9WO3FVuhafa1Iccm49e7vx6lXbtkzwk7qpUBhJMxtOTfxTio8utLtMLtcBwiGWSbPLDNdE2ppDU6wk+M/Dbdnllx6VZeru1NvJN1NVtfBK48jySelJSemsTqZ+tGOhc1pan2NS62TsR15991ErOl0uW3MIWkKQrapUk5EFIqDEZgBqCCraZ7maLY5psRa3auFpVZDsgtbAJMu6QtBORuZV4LTWh4gg9GqVjo/h3FTqGpjrGiW3xtwPX5Hu8bR0D+L5f1P1MT6f6YXL6U+7k5qv9HLR8UTjzUwlVxVE1AqbqSS24B8pJBNafiCIhxv2Dy12S6Csg95UzJIjiPE5joOHq6sfR/SNmc2mwvEN3QSpNKlVTgDju3xOjlbJfVXN1VFLS6u039agmt2nhEvXK4qtM6XhWkQ6z5mq+0BfYyW4jwXb1bokkqfEmt9ZIbK9qEigF+7dokcVd0bqbZ46l+tQtMGqcGGcNGdtXqve5PQpxEpUaQRU1rS8/P1SP3RWVX1OpdloT7Qcz5KMSu/qjQ1WcixvJopQOYJHYY8OayabgFXFqtV/6ejmW5+Yn9RFlS/TXH6b+7PIeCl0SVUJBFpy1lMNrU42y2hxVby0oSFKvGpqoCpqcYxDGg3AW59RK9oY5xIGQJw7F7npBp5IS82hxINQFpCgDlWhGdCe2PXNDswsYppIjrRuIPQbLKwylCQlCQlKRQJAoABkABkIAWwCxc4uJc43JWtK2RLtLLjbLSFmtVJQkKNTU1IFTUx4GNBuAtj6mZ7Qx7yRwJwWSekGnk3Xm0OJ4LSFDpxg5odgQsYppIjrRuIPQbLHZ1kMS9dgy23XMpSAT0kYmDWNb8osspqmWb6jieZW7GS0rnqsOVK9oZdkrrW9s0Xq8a0rWMNmy97KQKucN1A824XNl0IzUdabllsKcDqmWy6KUcKElYplRVKxjqNJvbFbhUShmzDjq8L4di8rseXLm2LLRdqDtChN+owBvUrgKQ1G3vbFBUzBmzDzq8L4di9T9lsP02zLbt2t2+hKqVpWlRhWg7IOY12YSKolivs3Ft+BstpSARdIBBFKbqcKRktQJButeQs1lgEMtNtA4kISlNacaDGMWta3ILZLPLKbyOLuZuvLdlsJcLqWWw6a1cCE3zXOqqVhqNve2K9NRKWbMuOrwvh2L3PSDTyQl5tDiQagLSFAHKtCM8T2wc0OzCximkiN43EHoNlklpdDaQhtKUJGASkAADmAwEegACwWL3ue4ucbnpWC0bLZmAA80hwDK8kGnQTl1R45jXfMFshqJYTeNxHJfLMsliXBDDSGwcTdFK0yqd8Gsa35Qk1RLMbyOJ5rxa1nyyxtJlppYQCbziEqupzOJGEePa04uCygmnYdWJxF+BtdcySCGVf6eVlmL9OSpaWnFippVCGz1AmuOIBjBvw/KAO5SJC6Uf6sjnW4DWA6yR+uBK7MlOBy8CChafKQqlRXI4YFJxoRwIzBA2B11DkjLLG9wciPWfR5ELajJa1TOtFVZ9XM2gfif1EVdV9RdnoQf/iDmVH7NllLvXRWlO+samAlT5nhlrra0tkSxOPoOW0Kx6rnLFOitOqPZm6ryFroJRLTMd0W6xh5KX6orWALsso0KjtUc5ACVjsCT7XCJNG/Nqp9P05IbMN2B8R59ys2J65lIIkESCJBEgiQRIIkESCJBEgiQRIIkESCJBEgiQRIIkEXOt0gNpKvIDrRV0BYxPMDQnmBjCTJSKa+uQM7G3Z6C4Oksm4t2YKQNn4OylyrZUsovv7TYqrQLSkk0uqqSnAb9UjSSeFh55KfRysbHGDnrOtjYXs22sN4JwzFsV3iazSbu5lV/7Sk7Kvsu0+1G3/Pq9eagf+A33kW6gb+Le5bzrgSkqUQEgEknIAYkmMybLQ0FxsM1+f8ASC0fCZl57ctdR6oASivPdAimkfrvLl9ApYNhC2LgO/M96nGqiyAtt91YqFKShP2ASoj2wOqJdIy4JKo9O1Ja9kbcwCT1/wDS3Namj5cQJpsVU2KOAb28wr7Jr1KPCMquK41xuWnQdYGPMDsnZc+HX4qsJaYU2tK21FK0kKSoZgj/APZb4gAkG4XUPY17S1wuDmrg0T05ZmgEOlLT+V0miVnignj6Jx6c4soahrxY4FcdXaJlpyXM+JneOf7y5ZKXRJVSkESCJBEgiQRIIkESCJBEgiQRIIkESCJBEgiQRIIkEXlaAQQQCCKEHIg5giC9BINwucmy1JF1uYdQncn4NV31StBPaSBGGoRkVI9oaTdzAT1i/OxHdZZUpZlUKUpYSmt5bjisSeKlHoAA3AAAAACHwsFysbyTuDWi5yAA8B64lVlp1pt4SCxL1DPy14guU3AZhHTieYZwZ6jX+FuS6bRmitgdrL824cP78OeUPkJNbziGmheWs0SP1PAAVJPAGIrWlxsFcSysiYXvNgFflhWWmVYbZRkgUJ9JRxUo9JJPXFwxgY0NC4GpqHTyukdv9ALeIrGa0Kq9M9AVNlT0mkqbOKmh5SONwfKT9HMbqjKvnpiPiYuq0dphrwI5zY8dx58D05Hf0wEjcegj8QYhq/6VvyltTLQo2+8kcAtV0dCa0jMSPGRUeSlgkxewHq81s+6qd+cu+1GW2k/Ja/d9L/GE91U785d9qG2k/JPd9L/GE91U785d9qG2k/JPd9L/ABhPdVO/OXfahtpPyT3fS/xhPdVO/OXfahtpPyT3fS/xhPdVO/OXfahtpPyT3fS/xhPdVO/OXfahtpPyT3fS/wAYT3VTvzl32obaT8k930v8YT3VTvzl32obaT8k930v8YT3VTvzl32obaT8k930v8YT3VTvzl32obaT8k930v8AGE91U785d9qG2k/JPd9L/GE91U785d9qG2k/JPd9L/GE91U785d9qG2k/JPd9L/GE91U785d9qG2k/JPd9L/ABhPdVO/OXfahtpPyT3fS/xhPdVO/OXfahtpPyT3fS/xhPdVO/OXfahtpPyT3fS/xhPdVO/OXfahtpPyT3fS/wAYT3VTvzl32obaT8k930v8YQ6Uzvzl72o820n5J7vpf4wubNTTjpq64tw8VqUojoqcIwLicypLI2RizAByFvBZLMs52YWG2UFajwyA4qOSRzmPWsLjZqxmnjhZryGw9ZcVcWheiKJJN5RC31Cil7kjO4jm4nM03YAWcEAjHSuO0jpJ1U7VGDBkOPSfWCk8b1WJBEgi41s6LSk0autC/wCmmqV9ahn11jU+Fj8wplPpCop8GOw4HEdh8lXukmhrEuTcW6fWKP0QIhyU7W5LoaPSks3zAdV/2o14uTxV3fxGjUCstu5PFyeKu7+IagTbuTxcniru/iGoE27k8XJ4q7v4hqBNu5PFyeKu7+IagTbuTxcniru/iGoE27k8XJ4q7v4hqBNu5PFyeKu7+IagTbuTxcniru/iGoE27k8XJ4q7v4hqBNu5PFyeKu7+IagTbuTxcniru/iGoE27k8XJ4q7v4hqBNu5PFyeKu7+IagTbuTxcniru/iGoE27k8XJ4q7v4hqBNu5PFyeKu7+IagTbuTxcniru/iGoE27k8XJ4q7v4hqBNu5PFyeKu7+IagTbuWSWspClAEqx6P4j0RglYvqXNbewU9sHV9KKSFuF1z6JWAn/BIPfEuOlZa5VDVaaqAdVth1fu4U2kJBphNxltLaeCQAOk8TzxKa0NFgFSSzSSu1pCSelbMZLWkEX//2Q=="/>
          <p:cNvSpPr txBox="1">
            <a:spLocks noChangeAspect="1" noChangeArrowheads="1"/>
          </p:cNvSpPr>
          <p:nvPr/>
        </p:nvSpPr>
        <p:spPr bwMode="auto">
          <a:xfrm>
            <a:off x="2055002" y="3911836"/>
            <a:ext cx="3162295" cy="6857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Autofit/>
          </a:bodyPr>
          <a:lstStyle>
            <a:lvl1pPr algn="r" defTabSz="914400" rtl="0" eaLnBrk="1" latinLnBrk="0" hangingPunct="1">
              <a:spcBef>
                <a:spcPct val="0"/>
              </a:spcBef>
              <a:buNone/>
              <a:defRPr sz="4200" kern="1200" cap="all" spc="150" baseline="0">
                <a:ln>
                  <a:noFill/>
                </a:ln>
                <a:solidFill>
                  <a:schemeClr val="bg1"/>
                </a:solidFill>
                <a:effectLst/>
                <a:latin typeface="+mj-lt"/>
                <a:ea typeface="+mj-ea"/>
                <a:cs typeface="+mj-cs"/>
              </a:defRPr>
            </a:lvl1pPr>
          </a:lstStyle>
          <a:p>
            <a:r>
              <a:rPr lang="en-US" sz="2400" dirty="0" smtClean="0"/>
              <a:t>71% Operations</a:t>
            </a:r>
            <a:endParaRPr lang="en-US" sz="2400" dirty="0"/>
          </a:p>
        </p:txBody>
      </p:sp>
    </p:spTree>
    <p:extLst>
      <p:ext uri="{BB962C8B-B14F-4D97-AF65-F5344CB8AC3E}">
        <p14:creationId xmlns:p14="http://schemas.microsoft.com/office/powerpoint/2010/main" val="155815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57200" y="595901"/>
            <a:ext cx="6324600" cy="2315419"/>
          </a:xfrm>
        </p:spPr>
        <p:txBody>
          <a:bodyPr/>
          <a:lstStyle/>
          <a:p>
            <a:pPr algn="ctr"/>
            <a:r>
              <a:rPr lang="en-US" dirty="0" smtClean="0"/>
              <a:t>The first Capital Reserves Account</a:t>
            </a:r>
            <a:br>
              <a:rPr lang="en-US" dirty="0" smtClean="0"/>
            </a:br>
            <a:r>
              <a:rPr lang="en-US" dirty="0" smtClean="0"/>
              <a:t>2 Kings 12:4-15</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2907519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344185" y="827011"/>
            <a:ext cx="6324600" cy="2315419"/>
          </a:xfrm>
        </p:spPr>
        <p:txBody>
          <a:bodyPr/>
          <a:lstStyle/>
          <a:p>
            <a:pPr algn="l"/>
            <a:r>
              <a:rPr lang="en-US" sz="2400" baseline="30000" dirty="0"/>
              <a:t>4 </a:t>
            </a:r>
            <a:r>
              <a:rPr lang="en-US" sz="2400" dirty="0" err="1"/>
              <a:t>Joash</a:t>
            </a:r>
            <a:r>
              <a:rPr lang="en-US" sz="2400" dirty="0"/>
              <a:t> said to the priests, “Collect all the money that is brought as sacred offerings to the temple of the </a:t>
            </a:r>
            <a:r>
              <a:rPr lang="en-US" sz="2400" cap="small" dirty="0"/>
              <a:t>Lord</a:t>
            </a:r>
            <a:r>
              <a:rPr lang="en-US" sz="2400" dirty="0"/>
              <a:t>—the money collected in the census, the money received from personal vows and the money brought voluntarily to the temple</a:t>
            </a:r>
            <a:r>
              <a:rPr lang="en-US" sz="2400" dirty="0" smtClean="0"/>
              <a:t>.”</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24249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344185" y="886193"/>
            <a:ext cx="6324600" cy="2315419"/>
          </a:xfrm>
        </p:spPr>
        <p:txBody>
          <a:bodyPr/>
          <a:lstStyle/>
          <a:p>
            <a:pPr algn="l"/>
            <a:r>
              <a:rPr lang="en-US" sz="2400" baseline="30000" dirty="0" smtClean="0"/>
              <a:t>5</a:t>
            </a:r>
            <a:r>
              <a:rPr lang="en-US" sz="2400" baseline="30000" dirty="0"/>
              <a:t> </a:t>
            </a:r>
            <a:r>
              <a:rPr lang="en-US" sz="2400" dirty="0"/>
              <a:t>Let every priest receive the money from one of the treasurers, then use it to repair whatever damage is found in the temple.”</a:t>
            </a:r>
            <a:r>
              <a:rPr lang="en-US" sz="2000" dirty="0"/>
              <a:t/>
            </a:r>
            <a:br>
              <a:rPr lang="en-US" sz="2000" dirty="0"/>
            </a:b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2960975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344185" y="803943"/>
            <a:ext cx="6324600" cy="2315419"/>
          </a:xfrm>
        </p:spPr>
        <p:txBody>
          <a:bodyPr/>
          <a:lstStyle/>
          <a:p>
            <a:pPr algn="l"/>
            <a:r>
              <a:rPr lang="en-US" sz="2400" dirty="0"/>
              <a:t/>
            </a:r>
            <a:br>
              <a:rPr lang="en-US" sz="2400" dirty="0"/>
            </a:br>
            <a:r>
              <a:rPr lang="en-US" sz="2400" baseline="30000" dirty="0"/>
              <a:t>6 </a:t>
            </a:r>
            <a:r>
              <a:rPr lang="en-US" sz="2400" dirty="0"/>
              <a:t>But by the twenty-third year of King </a:t>
            </a:r>
            <a:r>
              <a:rPr lang="en-US" sz="2400" dirty="0" err="1"/>
              <a:t>Joash</a:t>
            </a:r>
            <a:r>
              <a:rPr lang="en-US" sz="2400" dirty="0"/>
              <a:t> the priests still had not repaired the temple.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426936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264042" y="2271614"/>
            <a:ext cx="6526619" cy="148856"/>
          </a:xfrm>
        </p:spPr>
        <p:txBody>
          <a:bodyPr/>
          <a:lstStyle/>
          <a:p>
            <a:pPr algn="l"/>
            <a:r>
              <a:rPr lang="en-US" dirty="0" smtClean="0"/>
              <a:t>Who are WE?</a:t>
            </a:r>
            <a:br>
              <a:rPr lang="en-US" dirty="0" smtClean="0"/>
            </a:br>
            <a:r>
              <a:rPr lang="en-US" dirty="0" smtClean="0"/>
              <a:t/>
            </a:r>
            <a:br>
              <a:rPr lang="en-US" dirty="0" smtClean="0"/>
            </a:br>
            <a:r>
              <a:rPr lang="en-US" sz="1600" dirty="0" smtClean="0"/>
              <a:t/>
            </a:r>
            <a:br>
              <a:rPr lang="en-US" sz="1600" dirty="0" smtClean="0"/>
            </a:br>
            <a:r>
              <a:rPr lang="en-US" dirty="0" smtClean="0"/>
              <a:t/>
            </a:r>
            <a:br>
              <a:rPr lang="en-US" dirty="0" smtClean="0"/>
            </a:br>
            <a:r>
              <a:rPr lang="en-US" dirty="0" smtClean="0"/>
              <a:t/>
            </a:r>
            <a:br>
              <a:rPr lang="en-US" dirty="0" smtClean="0"/>
            </a:br>
            <a:r>
              <a:rPr lang="en-US" dirty="0" smtClean="0"/>
              <a:t>Who are you?</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2" name="Rectangle 1"/>
          <p:cNvSpPr/>
          <p:nvPr/>
        </p:nvSpPr>
        <p:spPr>
          <a:xfrm>
            <a:off x="264042" y="1511685"/>
            <a:ext cx="6517758" cy="1477328"/>
          </a:xfrm>
          <a:prstGeom prst="rect">
            <a:avLst/>
          </a:prstGeom>
        </p:spPr>
        <p:txBody>
          <a:bodyPr wrap="square">
            <a:spAutoFit/>
          </a:bodyPr>
          <a:lstStyle/>
          <a:p>
            <a:r>
              <a:rPr lang="en-US" dirty="0">
                <a:solidFill>
                  <a:schemeClr val="bg1"/>
                </a:solidFill>
              </a:rPr>
              <a:t>Glenn Wood – Business Administrator, </a:t>
            </a:r>
            <a:r>
              <a:rPr lang="en-US" dirty="0" smtClean="0">
                <a:solidFill>
                  <a:schemeClr val="bg1"/>
                </a:solidFill>
              </a:rPr>
              <a:t>Seacoast Church</a:t>
            </a:r>
          </a:p>
          <a:p>
            <a:r>
              <a:rPr lang="en-US" dirty="0">
                <a:solidFill>
                  <a:schemeClr val="bg1"/>
                </a:solidFill>
              </a:rPr>
              <a:t/>
            </a:r>
            <a:br>
              <a:rPr lang="en-US" dirty="0">
                <a:solidFill>
                  <a:schemeClr val="bg1"/>
                </a:solidFill>
              </a:rPr>
            </a:br>
            <a:r>
              <a:rPr lang="en-US" dirty="0">
                <a:solidFill>
                  <a:schemeClr val="bg1"/>
                </a:solidFill>
              </a:rPr>
              <a:t>Keith Matthews - Executive Director, Jersey Baptist </a:t>
            </a:r>
            <a:r>
              <a:rPr lang="en-US" dirty="0" smtClean="0">
                <a:solidFill>
                  <a:schemeClr val="bg1"/>
                </a:solidFill>
              </a:rPr>
              <a:t>Church</a:t>
            </a:r>
          </a:p>
          <a:p>
            <a:r>
              <a:rPr lang="en-US" dirty="0">
                <a:solidFill>
                  <a:schemeClr val="bg1"/>
                </a:solidFill>
              </a:rPr>
              <a:t/>
            </a:r>
            <a:br>
              <a:rPr lang="en-US" dirty="0">
                <a:solidFill>
                  <a:schemeClr val="bg1"/>
                </a:solidFill>
              </a:rPr>
            </a:br>
            <a:r>
              <a:rPr lang="en-US" dirty="0">
                <a:solidFill>
                  <a:schemeClr val="bg1"/>
                </a:solidFill>
              </a:rPr>
              <a:t>Tim Cool – Chief Solutions Officer, Cool Solutions </a:t>
            </a:r>
            <a:r>
              <a:rPr lang="en-US" dirty="0" smtClean="0">
                <a:solidFill>
                  <a:schemeClr val="bg1"/>
                </a:solidFill>
              </a:rPr>
              <a:t>Group</a:t>
            </a:r>
            <a:endParaRPr lang="en-US" dirty="0">
              <a:solidFill>
                <a:schemeClr val="bg1"/>
              </a:solidFill>
            </a:endParaRPr>
          </a:p>
        </p:txBody>
      </p:sp>
    </p:spTree>
    <p:extLst>
      <p:ext uri="{BB962C8B-B14F-4D97-AF65-F5344CB8AC3E}">
        <p14:creationId xmlns:p14="http://schemas.microsoft.com/office/powerpoint/2010/main" val="1672113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534203" y="873399"/>
            <a:ext cx="6324600" cy="2315419"/>
          </a:xfrm>
        </p:spPr>
        <p:txBody>
          <a:bodyPr/>
          <a:lstStyle/>
          <a:p>
            <a:pPr algn="l"/>
            <a:r>
              <a:rPr lang="en-US" sz="1600" dirty="0"/>
              <a:t/>
            </a:r>
            <a:br>
              <a:rPr lang="en-US" sz="1600" dirty="0"/>
            </a:br>
            <a:r>
              <a:rPr lang="en-US" sz="2400" baseline="30000" dirty="0" smtClean="0"/>
              <a:t>7</a:t>
            </a:r>
            <a:r>
              <a:rPr lang="en-US" sz="2400" baseline="30000" dirty="0"/>
              <a:t> </a:t>
            </a:r>
            <a:r>
              <a:rPr lang="en-US" sz="2400" dirty="0"/>
              <a:t>Therefore King </a:t>
            </a:r>
            <a:r>
              <a:rPr lang="en-US" sz="2400" dirty="0" err="1"/>
              <a:t>Joash</a:t>
            </a:r>
            <a:r>
              <a:rPr lang="en-US" sz="2400" dirty="0"/>
              <a:t> summoned </a:t>
            </a:r>
            <a:r>
              <a:rPr lang="en-US" sz="2400" dirty="0" err="1"/>
              <a:t>Jehoiada</a:t>
            </a:r>
            <a:r>
              <a:rPr lang="en-US" sz="2400" dirty="0"/>
              <a:t> the priest and the other priests and asked them, “Why aren’t you repairing the damage done to the temple? Take no more money from your treasurers, but hand it over for repairing the temple</a:t>
            </a:r>
            <a:r>
              <a:rPr lang="en-US" sz="2400" dirty="0" smtClean="0"/>
              <a:t>.”</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500745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31132" y="1284113"/>
            <a:ext cx="6324600" cy="2315419"/>
          </a:xfrm>
        </p:spPr>
        <p:txBody>
          <a:bodyPr/>
          <a:lstStyle/>
          <a:p>
            <a:pPr algn="l"/>
            <a:r>
              <a:rPr lang="en-US" sz="2400" dirty="0"/>
              <a:t/>
            </a:r>
            <a:br>
              <a:rPr lang="en-US" sz="2400" dirty="0"/>
            </a:br>
            <a:r>
              <a:rPr lang="en-US" sz="2400" baseline="30000" dirty="0" smtClean="0"/>
              <a:t>8</a:t>
            </a:r>
            <a:r>
              <a:rPr lang="en-US" sz="2400" baseline="30000" dirty="0"/>
              <a:t> </a:t>
            </a:r>
            <a:r>
              <a:rPr lang="en-US" sz="2400" dirty="0"/>
              <a:t>The priests agreed that they would not collect any more money from the people and that they would not repair the temple themselves</a:t>
            </a:r>
            <a:r>
              <a:rPr lang="en-US" sz="2400" dirty="0" smtClean="0"/>
              <a:t>.</a:t>
            </a:r>
            <a:br>
              <a:rPr lang="en-US" sz="2400" dirty="0" smtClean="0"/>
            </a:br>
            <a:r>
              <a:rPr lang="en-US" sz="2400" dirty="0"/>
              <a:t/>
            </a:r>
            <a:br>
              <a:rPr lang="en-US" sz="2400" dirty="0"/>
            </a:br>
            <a:r>
              <a:rPr lang="en-US" sz="2400" dirty="0" smtClean="0"/>
              <a:t/>
            </a:r>
            <a:br>
              <a:rPr lang="en-US" sz="2400" dirty="0" smtClean="0"/>
            </a:br>
            <a:r>
              <a:rPr lang="en-US" sz="2400" dirty="0" smtClean="0"/>
              <a:t>PS: The hired people to do it!!!</a:t>
            </a:r>
            <a:r>
              <a:rPr lang="en-US" sz="2400" dirty="0"/>
              <a:t/>
            </a:r>
            <a:br>
              <a:rPr lang="en-US" sz="2400" dirty="0"/>
            </a:b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4284040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277402" y="686004"/>
            <a:ext cx="6478330" cy="3079032"/>
          </a:xfrm>
        </p:spPr>
        <p:txBody>
          <a:bodyPr/>
          <a:lstStyle/>
          <a:p>
            <a:pPr algn="l"/>
            <a:r>
              <a:rPr lang="en-US" sz="4400" dirty="0" smtClean="0"/>
              <a:t>BTW…</a:t>
            </a:r>
            <a:r>
              <a:rPr lang="en-US" sz="2400" dirty="0" smtClean="0"/>
              <a:t/>
            </a:r>
            <a:br>
              <a:rPr lang="en-US" sz="2400" dirty="0" smtClean="0"/>
            </a:br>
            <a:r>
              <a:rPr lang="en-US" sz="2400" dirty="0" smtClean="0"/>
              <a:t/>
            </a:r>
            <a:br>
              <a:rPr lang="en-US" sz="2400" dirty="0" smtClean="0"/>
            </a:br>
            <a:r>
              <a:rPr lang="en-US" sz="2400" b="1" dirty="0" smtClean="0"/>
              <a:t>The Original </a:t>
            </a:r>
            <a:r>
              <a:rPr lang="en-US" sz="2400" b="1" dirty="0"/>
              <a:t>Facility Managers Were Considered Holy </a:t>
            </a:r>
            <a:r>
              <a:rPr lang="en-US" sz="2400" b="1" dirty="0" smtClean="0"/>
              <a:t>Men</a:t>
            </a:r>
            <a:br>
              <a:rPr lang="en-US" sz="2400" b="1" dirty="0" smtClean="0"/>
            </a:br>
            <a:r>
              <a:rPr lang="en-US" sz="2400" b="1" dirty="0" smtClean="0"/>
              <a:t/>
            </a:r>
            <a:br>
              <a:rPr lang="en-US" sz="2400" b="1" dirty="0" smtClean="0"/>
            </a:br>
            <a:r>
              <a:rPr lang="en-US" sz="2400" b="1" dirty="0" smtClean="0"/>
              <a:t>Numbers 3:14-38</a:t>
            </a:r>
            <a:br>
              <a:rPr lang="en-US" sz="2400" b="1" dirty="0" smtClean="0"/>
            </a:br>
            <a:r>
              <a:rPr lang="en-US" sz="2400" b="1" dirty="0"/>
              <a:t/>
            </a:r>
            <a:br>
              <a:rPr lang="en-US" sz="2400" b="1" dirty="0"/>
            </a:br>
            <a:r>
              <a:rPr lang="en-US" sz="2400" b="1" dirty="0" smtClean="0"/>
              <a:t>Levites were the first Facility Guys</a:t>
            </a:r>
            <a:r>
              <a:rPr lang="en-US" sz="2400" dirty="0"/>
              <a:t/>
            </a:r>
            <a:br>
              <a:rPr lang="en-US" sz="2400" dirty="0"/>
            </a:b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1536384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533400" y="1589403"/>
            <a:ext cx="6324600" cy="2315419"/>
          </a:xfrm>
        </p:spPr>
        <p:txBody>
          <a:bodyPr/>
          <a:lstStyle/>
          <a:p>
            <a:pPr algn="l"/>
            <a:r>
              <a:rPr lang="en-US" sz="2000" b="1" dirty="0"/>
              <a:t>25</a:t>
            </a:r>
            <a:r>
              <a:rPr lang="en-US" sz="2000" dirty="0"/>
              <a:t> These two clans were responsible to care for the Tabernacle, including the sacred tent with its layers of coverings, the curtain at its entrance,</a:t>
            </a:r>
            <a:r>
              <a:rPr lang="en-US" sz="2000" b="1" dirty="0"/>
              <a:t>26</a:t>
            </a:r>
            <a:r>
              <a:rPr lang="en-US" sz="2000" dirty="0"/>
              <a:t> the curtains of the courtyard that surrounded the Tabernacle and altar, the curtain at the courtyard entrance, the ropes, and all the equipment related to their use. (NLT)</a:t>
            </a:r>
            <a:br>
              <a:rPr lang="en-US" sz="2000" dirty="0"/>
            </a:br>
            <a:r>
              <a:rPr lang="en-US" sz="2000" dirty="0"/>
              <a:t/>
            </a:r>
            <a:br>
              <a:rPr lang="en-US" sz="2000" dirty="0"/>
            </a:b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4242715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534203" y="1031379"/>
            <a:ext cx="6324600" cy="2315419"/>
          </a:xfrm>
        </p:spPr>
        <p:txBody>
          <a:bodyPr/>
          <a:lstStyle/>
          <a:p>
            <a:pPr algn="l"/>
            <a:r>
              <a:rPr lang="en-US" sz="2400" dirty="0"/>
              <a:t/>
            </a:r>
            <a:br>
              <a:rPr lang="en-US" sz="2400" dirty="0"/>
            </a:b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2" name="Rectangle 1"/>
          <p:cNvSpPr/>
          <p:nvPr/>
        </p:nvSpPr>
        <p:spPr>
          <a:xfrm>
            <a:off x="534203" y="1102135"/>
            <a:ext cx="6216668" cy="2246769"/>
          </a:xfrm>
          <a:prstGeom prst="rect">
            <a:avLst/>
          </a:prstGeom>
        </p:spPr>
        <p:txBody>
          <a:bodyPr wrap="square">
            <a:spAutoFit/>
          </a:bodyPr>
          <a:lstStyle/>
          <a:p>
            <a:r>
              <a:rPr lang="en-US" sz="2000" b="1" dirty="0">
                <a:solidFill>
                  <a:schemeClr val="bg1"/>
                </a:solidFill>
              </a:rPr>
              <a:t>31</a:t>
            </a:r>
            <a:r>
              <a:rPr lang="en-US" sz="2000" dirty="0">
                <a:solidFill>
                  <a:schemeClr val="bg1"/>
                </a:solidFill>
              </a:rPr>
              <a:t> These four clans were responsible for the care of the Ark, the table, the lampstand, the altars, the various articles used in the sanctuary, the inner curtain, and all the equipment related to their use. </a:t>
            </a:r>
            <a:r>
              <a:rPr lang="en-US" sz="2000" b="1" dirty="0">
                <a:solidFill>
                  <a:schemeClr val="bg1"/>
                </a:solidFill>
              </a:rPr>
              <a:t>32</a:t>
            </a:r>
            <a:r>
              <a:rPr lang="en-US" sz="2000" dirty="0">
                <a:solidFill>
                  <a:schemeClr val="bg1"/>
                </a:solidFill>
              </a:rPr>
              <a:t> </a:t>
            </a:r>
            <a:r>
              <a:rPr lang="en-US" sz="2000" dirty="0" err="1">
                <a:solidFill>
                  <a:schemeClr val="bg1"/>
                </a:solidFill>
              </a:rPr>
              <a:t>Eleazar</a:t>
            </a:r>
            <a:r>
              <a:rPr lang="en-US" sz="2000" dirty="0">
                <a:solidFill>
                  <a:schemeClr val="bg1"/>
                </a:solidFill>
              </a:rPr>
              <a:t>, son of Aaron the priest, </a:t>
            </a:r>
            <a:r>
              <a:rPr lang="en-US" sz="2000" b="1" i="1" u="sng" dirty="0">
                <a:solidFill>
                  <a:schemeClr val="bg1"/>
                </a:solidFill>
              </a:rPr>
              <a:t>was the chief administrator over all the Levites, with special responsibility for the oversight of the sanctuary. </a:t>
            </a:r>
            <a:r>
              <a:rPr lang="en-US" sz="2000" dirty="0">
                <a:solidFill>
                  <a:schemeClr val="bg1"/>
                </a:solidFill>
              </a:rPr>
              <a:t>(NLT)</a:t>
            </a:r>
          </a:p>
        </p:txBody>
      </p:sp>
    </p:spTree>
    <p:extLst>
      <p:ext uri="{BB962C8B-B14F-4D97-AF65-F5344CB8AC3E}">
        <p14:creationId xmlns:p14="http://schemas.microsoft.com/office/powerpoint/2010/main" val="2053522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1765979" y="3122663"/>
            <a:ext cx="3513035" cy="649395"/>
          </a:xfrm>
        </p:spPr>
        <p:txBody>
          <a:bodyPr/>
          <a:lstStyle/>
          <a:p>
            <a:pPr algn="ctr"/>
            <a:r>
              <a:rPr lang="en-US" sz="5400" dirty="0" smtClean="0"/>
              <a:t>Reserves</a:t>
            </a:r>
            <a:endParaRPr lang="en-US" sz="5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4098" name="Picture 2" descr="http://seerpress.com/wp-content/uploads/2010/09/capital-reserv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6541" y="451439"/>
            <a:ext cx="4011913" cy="2667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866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31131" y="438266"/>
            <a:ext cx="6324600" cy="3816470"/>
          </a:xfrm>
        </p:spPr>
        <p:txBody>
          <a:bodyPr/>
          <a:lstStyle/>
          <a:p>
            <a:pPr algn="l"/>
            <a:r>
              <a:rPr lang="en-US" sz="4000" b="1" u="sng" dirty="0"/>
              <a:t>capital </a:t>
            </a:r>
            <a:r>
              <a:rPr lang="en-US" sz="4000" b="1" u="sng" dirty="0" smtClean="0"/>
              <a:t>reserve</a:t>
            </a:r>
            <a:r>
              <a:rPr lang="en-US" sz="4000" u="sng" dirty="0"/>
              <a:t> </a:t>
            </a:r>
            <a:r>
              <a:rPr lang="en-US" sz="1800" dirty="0" smtClean="0"/>
              <a:t>(noun): </a:t>
            </a:r>
            <a:br>
              <a:rPr lang="en-US" sz="1800" dirty="0" smtClean="0"/>
            </a:br>
            <a:r>
              <a:rPr lang="en-US" sz="1800" dirty="0"/>
              <a:t/>
            </a:r>
            <a:br>
              <a:rPr lang="en-US" sz="1800" dirty="0"/>
            </a:br>
            <a:r>
              <a:rPr lang="en-US" sz="2400" dirty="0" smtClean="0"/>
              <a:t>an </a:t>
            </a:r>
            <a:r>
              <a:rPr lang="en-US" sz="2400" dirty="0"/>
              <a:t>amount of </a:t>
            </a:r>
            <a:r>
              <a:rPr lang="en-US" sz="2400" u="sng" dirty="0"/>
              <a:t>money</a:t>
            </a:r>
            <a:r>
              <a:rPr lang="en-US" sz="2400" dirty="0"/>
              <a:t> that a company or organization keeps in a </a:t>
            </a:r>
            <a:r>
              <a:rPr lang="en-US" sz="2400" u="sng" dirty="0"/>
              <a:t>special account</a:t>
            </a:r>
            <a:r>
              <a:rPr lang="en-US" sz="2400" dirty="0"/>
              <a:t> for </a:t>
            </a:r>
            <a:r>
              <a:rPr lang="en-US" sz="2400" u="sng" dirty="0"/>
              <a:t>future</a:t>
            </a:r>
            <a:r>
              <a:rPr lang="en-US" sz="2400" dirty="0"/>
              <a:t> </a:t>
            </a:r>
            <a:r>
              <a:rPr lang="en-US" sz="2400" dirty="0" smtClean="0"/>
              <a:t>needs</a:t>
            </a:r>
            <a:r>
              <a:rPr lang="en-US" sz="1800" dirty="0" smtClean="0"/>
              <a:t> </a:t>
            </a:r>
            <a:r>
              <a:rPr lang="en-US" sz="1800" dirty="0"/>
              <a:t/>
            </a:r>
            <a:br>
              <a:rPr lang="en-US" sz="1800" dirty="0"/>
            </a:br>
            <a:r>
              <a:rPr lang="en-US" sz="1800" dirty="0" smtClean="0"/>
              <a:t/>
            </a:r>
            <a:br>
              <a:rPr lang="en-US" sz="1800" dirty="0" smtClean="0"/>
            </a:br>
            <a:r>
              <a:rPr lang="en-US" sz="1100" u="sng" dirty="0" smtClean="0"/>
              <a:t>Cambridge </a:t>
            </a:r>
            <a:r>
              <a:rPr lang="en-US" sz="1100" u="sng" dirty="0"/>
              <a:t>Business English Dictionary </a:t>
            </a:r>
            <a:r>
              <a:rPr lang="en-US" sz="1100" dirty="0" smtClean="0"/>
              <a:t>©</a:t>
            </a:r>
            <a:r>
              <a:rPr lang="en-US" sz="1800" b="1" dirty="0"/>
              <a:t/>
            </a:r>
            <a:br>
              <a:rPr lang="en-US" sz="1800" b="1" dirty="0"/>
            </a:br>
            <a:endParaRPr lang="en-US" sz="1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1891254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136619" y="1084521"/>
            <a:ext cx="7043044" cy="2828260"/>
          </a:xfrm>
        </p:spPr>
        <p:txBody>
          <a:bodyPr/>
          <a:lstStyle/>
          <a:p>
            <a:pPr algn="l"/>
            <a:r>
              <a:rPr lang="en-US" sz="2800" dirty="0" smtClean="0"/>
              <a:t>1. </a:t>
            </a:r>
            <a:r>
              <a:rPr lang="en-US" sz="2800" u="sng" dirty="0" smtClean="0"/>
              <a:t>Money</a:t>
            </a:r>
            <a:r>
              <a:rPr lang="en-US" sz="2800" dirty="0" smtClean="0"/>
              <a:t>…</a:t>
            </a:r>
            <a:r>
              <a:rPr lang="en-US" sz="2800" cap="none" dirty="0" smtClean="0"/>
              <a:t>Dollars</a:t>
            </a:r>
            <a:r>
              <a:rPr lang="en-US" sz="3200" cap="none" dirty="0" smtClean="0"/>
              <a:t>, Green Backs</a:t>
            </a:r>
            <a:r>
              <a:rPr lang="en-US" sz="3200" dirty="0" smtClean="0"/>
              <a:t>, </a:t>
            </a:r>
            <a:r>
              <a:rPr lang="en-US" sz="3200" cap="none" dirty="0" smtClean="0"/>
              <a:t>Currency</a:t>
            </a:r>
            <a:br>
              <a:rPr lang="en-US" sz="3200" cap="none" dirty="0" smtClean="0"/>
            </a:br>
            <a:r>
              <a:rPr lang="en-US" sz="3200" dirty="0" smtClean="0"/>
              <a:t> </a:t>
            </a:r>
            <a:br>
              <a:rPr lang="en-US" sz="3200" dirty="0" smtClean="0"/>
            </a:br>
            <a:r>
              <a:rPr lang="en-US" sz="2800" dirty="0" smtClean="0"/>
              <a:t>2. </a:t>
            </a:r>
            <a:r>
              <a:rPr lang="en-US" sz="2800" u="sng" dirty="0" smtClean="0"/>
              <a:t>Special Account</a:t>
            </a:r>
            <a:r>
              <a:rPr lang="en-US" sz="2800" dirty="0" smtClean="0"/>
              <a:t>…</a:t>
            </a:r>
            <a:r>
              <a:rPr lang="en-US" sz="2800" cap="none" dirty="0" smtClean="0"/>
              <a:t>Designated</a:t>
            </a:r>
            <a:br>
              <a:rPr lang="en-US" sz="2800" cap="none" dirty="0" smtClean="0"/>
            </a:br>
            <a:r>
              <a:rPr lang="en-US" sz="3200" dirty="0" smtClean="0"/>
              <a:t/>
            </a:r>
            <a:br>
              <a:rPr lang="en-US" sz="3200" dirty="0" smtClean="0"/>
            </a:br>
            <a:r>
              <a:rPr lang="en-US" sz="2800" dirty="0" smtClean="0"/>
              <a:t>3. </a:t>
            </a:r>
            <a:r>
              <a:rPr lang="en-US" sz="2800" u="sng" dirty="0" smtClean="0"/>
              <a:t>Future</a:t>
            </a:r>
            <a:r>
              <a:rPr lang="en-US" sz="2800" dirty="0" smtClean="0"/>
              <a:t>…</a:t>
            </a:r>
            <a:r>
              <a:rPr lang="en-US" sz="2800" cap="none" dirty="0" smtClean="0"/>
              <a:t>Down the </a:t>
            </a:r>
            <a:r>
              <a:rPr lang="en-US" sz="2800" cap="none" dirty="0"/>
              <a:t>r</a:t>
            </a:r>
            <a:r>
              <a:rPr lang="en-US" sz="2800" cap="none" dirty="0" smtClean="0"/>
              <a:t>oad, not for now</a:t>
            </a:r>
            <a:endParaRPr lang="en-US" sz="2800" cap="non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3520422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176463" y="305923"/>
            <a:ext cx="7043044" cy="3839193"/>
          </a:xfrm>
        </p:spPr>
        <p:txBody>
          <a:bodyPr/>
          <a:lstStyle/>
          <a:p>
            <a:pPr algn="l"/>
            <a:r>
              <a:rPr lang="en-US" sz="3200" dirty="0" smtClean="0"/>
              <a:t>You </a:t>
            </a:r>
            <a:r>
              <a:rPr lang="en-US" sz="3200" dirty="0"/>
              <a:t>are planning for the </a:t>
            </a:r>
            <a:r>
              <a:rPr lang="en-US" sz="3200" u="sng" dirty="0"/>
              <a:t>FUTURE</a:t>
            </a:r>
            <a:r>
              <a:rPr lang="en-US" sz="3200" dirty="0"/>
              <a:t>, so you need to </a:t>
            </a:r>
            <a:r>
              <a:rPr lang="en-US" sz="3200" dirty="0" smtClean="0"/>
              <a:t>establish</a:t>
            </a:r>
            <a:r>
              <a:rPr lang="en-US" sz="3200" dirty="0"/>
              <a:t> </a:t>
            </a:r>
            <a:r>
              <a:rPr lang="en-US" sz="3200" dirty="0" smtClean="0"/>
              <a:t>a </a:t>
            </a:r>
            <a:r>
              <a:rPr lang="en-US" sz="3200" u="sng" dirty="0"/>
              <a:t>SPECIAL ACCOUNT</a:t>
            </a:r>
            <a:r>
              <a:rPr lang="en-US" sz="3200" dirty="0"/>
              <a:t> so that you have the </a:t>
            </a:r>
            <a:r>
              <a:rPr lang="en-US" sz="3200" u="sng" dirty="0"/>
              <a:t>money</a:t>
            </a:r>
            <a:r>
              <a:rPr lang="en-US" sz="3200" dirty="0"/>
              <a:t> in the future.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4028557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67" y="226222"/>
            <a:ext cx="6298933" cy="4564444"/>
          </a:xfrm>
          <a:prstGeom prst="rect">
            <a:avLst/>
          </a:prstGeom>
        </p:spPr>
      </p:pic>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4" name="Title 3"/>
          <p:cNvSpPr>
            <a:spLocks noGrp="1"/>
          </p:cNvSpPr>
          <p:nvPr>
            <p:ph type="title"/>
          </p:nvPr>
        </p:nvSpPr>
        <p:spPr>
          <a:xfrm>
            <a:off x="1484002" y="3210224"/>
            <a:ext cx="4221126" cy="1371600"/>
          </a:xfrm>
        </p:spPr>
        <p:txBody>
          <a:bodyPr/>
          <a:lstStyle/>
          <a:p>
            <a:pPr algn="ctr"/>
            <a:r>
              <a:rPr lang="en-US" dirty="0" smtClean="0">
                <a:solidFill>
                  <a:schemeClr val="tx1"/>
                </a:solidFill>
              </a:rPr>
              <a:t> This is NOT a rainy day fund</a:t>
            </a:r>
            <a:endParaRPr lang="en-US" dirty="0">
              <a:solidFill>
                <a:schemeClr val="tx1"/>
              </a:solidFill>
            </a:endParaRPr>
          </a:p>
        </p:txBody>
      </p:sp>
    </p:spTree>
    <p:extLst>
      <p:ext uri="{BB962C8B-B14F-4D97-AF65-F5344CB8AC3E}">
        <p14:creationId xmlns:p14="http://schemas.microsoft.com/office/powerpoint/2010/main" val="4201619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57200" y="1520576"/>
            <a:ext cx="6324600" cy="1371600"/>
          </a:xfrm>
        </p:spPr>
        <p:txBody>
          <a:bodyPr/>
          <a:lstStyle/>
          <a:p>
            <a:pPr algn="ctr"/>
            <a:r>
              <a:rPr lang="en-US" dirty="0" smtClean="0"/>
              <a:t>Why are capital reserves important?</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3871001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176463" y="226222"/>
            <a:ext cx="6682340" cy="1371600"/>
          </a:xfrm>
        </p:spPr>
        <p:txBody>
          <a:bodyPr/>
          <a:lstStyle/>
          <a:p>
            <a:pPr algn="l"/>
            <a:r>
              <a:rPr lang="en-US" dirty="0" smtClean="0"/>
              <a:t>Fact: </a:t>
            </a:r>
            <a:br>
              <a:rPr lang="en-US" dirty="0" smtClean="0"/>
            </a:br>
            <a:r>
              <a:rPr lang="en-US" sz="2800" dirty="0" smtClean="0"/>
              <a:t>All Buildings deteriorate at an annual rate of 1-4%</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130" y="1657072"/>
            <a:ext cx="4473869" cy="3251840"/>
          </a:xfrm>
          <a:prstGeom prst="rect">
            <a:avLst/>
          </a:prstGeom>
        </p:spPr>
      </p:pic>
    </p:spTree>
    <p:extLst>
      <p:ext uri="{BB962C8B-B14F-4D97-AF65-F5344CB8AC3E}">
        <p14:creationId xmlns:p14="http://schemas.microsoft.com/office/powerpoint/2010/main" val="142667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354458" y="378740"/>
            <a:ext cx="6324600" cy="1696640"/>
          </a:xfrm>
        </p:spPr>
        <p:txBody>
          <a:bodyPr/>
          <a:lstStyle/>
          <a:p>
            <a:pPr algn="l"/>
            <a:r>
              <a:rPr lang="en-US" dirty="0" smtClean="0"/>
              <a:t>Fact:</a:t>
            </a:r>
            <a:br>
              <a:rPr lang="en-US" dirty="0" smtClean="0"/>
            </a:br>
            <a:r>
              <a:rPr lang="en-US" sz="2400" dirty="0" smtClean="0"/>
              <a:t>You must factor your deterioration rate on the Current Replacement Value (CRV)</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70" y="2401925"/>
            <a:ext cx="6390633" cy="2324766"/>
          </a:xfrm>
          <a:prstGeom prst="rect">
            <a:avLst/>
          </a:prstGeom>
        </p:spPr>
      </p:pic>
    </p:spTree>
    <p:extLst>
      <p:ext uri="{BB962C8B-B14F-4D97-AF65-F5344CB8AC3E}">
        <p14:creationId xmlns:p14="http://schemas.microsoft.com/office/powerpoint/2010/main" val="3773126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282539" y="226222"/>
            <a:ext cx="6324600" cy="1709053"/>
          </a:xfrm>
        </p:spPr>
        <p:txBody>
          <a:bodyPr/>
          <a:lstStyle/>
          <a:p>
            <a:pPr algn="l"/>
            <a:r>
              <a:rPr lang="en-US" dirty="0" smtClean="0"/>
              <a:t>Fact:</a:t>
            </a:r>
            <a:br>
              <a:rPr lang="en-US" dirty="0" smtClean="0"/>
            </a:br>
            <a:r>
              <a:rPr lang="en-US" sz="2400" dirty="0" smtClean="0"/>
              <a:t>If you do not keep up with the natural rate of deterioration, the rate can more than double </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10" y="1935275"/>
            <a:ext cx="4385227" cy="3003880"/>
          </a:xfrm>
          <a:prstGeom prst="rect">
            <a:avLst/>
          </a:prstGeom>
        </p:spPr>
      </p:pic>
    </p:spTree>
    <p:extLst>
      <p:ext uri="{BB962C8B-B14F-4D97-AF65-F5344CB8AC3E}">
        <p14:creationId xmlns:p14="http://schemas.microsoft.com/office/powerpoint/2010/main" val="3761537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r>
              <a:rPr lang="en-US" dirty="0" smtClean="0"/>
              <a:t>GLENN WOOD</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7039354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r>
              <a:rPr lang="en-US" dirty="0" smtClean="0"/>
              <a:t>How much is enough?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2" name="TextBox 1"/>
          <p:cNvSpPr txBox="1"/>
          <p:nvPr/>
        </p:nvSpPr>
        <p:spPr>
          <a:xfrm>
            <a:off x="750013" y="2588338"/>
            <a:ext cx="1721433" cy="369332"/>
          </a:xfrm>
          <a:prstGeom prst="rect">
            <a:avLst/>
          </a:prstGeom>
          <a:noFill/>
        </p:spPr>
        <p:txBody>
          <a:bodyPr wrap="none" rtlCol="0">
            <a:spAutoFit/>
          </a:bodyPr>
          <a:lstStyle/>
          <a:p>
            <a:r>
              <a:rPr lang="en-US" dirty="0" smtClean="0">
                <a:solidFill>
                  <a:schemeClr val="bg1"/>
                </a:solidFill>
              </a:rPr>
              <a:t>Keith Matthews</a:t>
            </a:r>
            <a:endParaRPr lang="en-US" dirty="0">
              <a:solidFill>
                <a:schemeClr val="bg1"/>
              </a:solidFill>
            </a:endParaRPr>
          </a:p>
        </p:txBody>
      </p:sp>
    </p:spTree>
    <p:extLst>
      <p:ext uri="{BB962C8B-B14F-4D97-AF65-F5344CB8AC3E}">
        <p14:creationId xmlns:p14="http://schemas.microsoft.com/office/powerpoint/2010/main" val="2820549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10" name="Rectangle 3"/>
          <p:cNvSpPr txBox="1">
            <a:spLocks/>
          </p:cNvSpPr>
          <p:nvPr/>
        </p:nvSpPr>
        <p:spPr>
          <a:xfrm>
            <a:off x="385280" y="123440"/>
            <a:ext cx="8229600" cy="45259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altLang="en-US" sz="2400" dirty="0" smtClean="0">
                <a:solidFill>
                  <a:schemeClr val="bg1"/>
                </a:solidFill>
              </a:rPr>
              <a:t>&gt;How many of your churches have a </a:t>
            </a:r>
          </a:p>
          <a:p>
            <a:r>
              <a:rPr lang="en-US" altLang="en-US" sz="2400" dirty="0" smtClean="0">
                <a:solidFill>
                  <a:schemeClr val="bg1"/>
                </a:solidFill>
              </a:rPr>
              <a:t>capital reserve fund?</a:t>
            </a:r>
          </a:p>
          <a:p>
            <a:pPr>
              <a:buFont typeface="Arial" panose="020B0604020202020204" pitchFamily="34" charset="0"/>
              <a:buNone/>
            </a:pPr>
            <a:endParaRPr lang="en-US" altLang="en-US" sz="2400" dirty="0" smtClean="0">
              <a:solidFill>
                <a:schemeClr val="bg1"/>
              </a:solidFill>
            </a:endParaRPr>
          </a:p>
          <a:p>
            <a:r>
              <a:rPr lang="en-US" altLang="en-US" sz="2400" dirty="0" smtClean="0">
                <a:solidFill>
                  <a:schemeClr val="bg1"/>
                </a:solidFill>
              </a:rPr>
              <a:t>&gt;How old is your church building?</a:t>
            </a:r>
          </a:p>
          <a:p>
            <a:pPr>
              <a:buFont typeface="Arial" panose="020B0604020202020204" pitchFamily="34" charset="0"/>
              <a:buNone/>
            </a:pPr>
            <a:endParaRPr lang="en-US" altLang="en-US" sz="2400" dirty="0" smtClean="0">
              <a:solidFill>
                <a:schemeClr val="bg1"/>
              </a:solidFill>
            </a:endParaRPr>
          </a:p>
          <a:p>
            <a:r>
              <a:rPr lang="en-US" altLang="en-US" sz="2400" dirty="0" smtClean="0">
                <a:solidFill>
                  <a:schemeClr val="bg1"/>
                </a:solidFill>
              </a:rPr>
              <a:t>&gt;Has anyone determined how much their</a:t>
            </a:r>
          </a:p>
          <a:p>
            <a:r>
              <a:rPr lang="en-US" altLang="en-US" sz="2400" dirty="0" smtClean="0">
                <a:solidFill>
                  <a:schemeClr val="bg1"/>
                </a:solidFill>
              </a:rPr>
              <a:t>church’s capital reserves needs to be to </a:t>
            </a:r>
          </a:p>
          <a:p>
            <a:r>
              <a:rPr lang="en-US" altLang="en-US" sz="2400" dirty="0" smtClean="0">
                <a:solidFill>
                  <a:schemeClr val="bg1"/>
                </a:solidFill>
              </a:rPr>
              <a:t>meet future expenditures?</a:t>
            </a:r>
            <a:endParaRPr lang="en-US" altLang="en-US" sz="2400" dirty="0" smtClean="0">
              <a:solidFill>
                <a:schemeClr val="bg1"/>
              </a:solidFill>
            </a:endParaRPr>
          </a:p>
        </p:txBody>
      </p:sp>
    </p:spTree>
    <p:extLst>
      <p:ext uri="{BB962C8B-B14F-4D97-AF65-F5344CB8AC3E}">
        <p14:creationId xmlns:p14="http://schemas.microsoft.com/office/powerpoint/2010/main" val="8792285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10" name="Rectangle 3"/>
          <p:cNvSpPr txBox="1">
            <a:spLocks/>
          </p:cNvSpPr>
          <p:nvPr/>
        </p:nvSpPr>
        <p:spPr>
          <a:xfrm>
            <a:off x="176463" y="270944"/>
            <a:ext cx="8229600" cy="4525963"/>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nSpc>
                <a:spcPct val="90000"/>
              </a:lnSpc>
            </a:pPr>
            <a:r>
              <a:rPr lang="en-US" altLang="en-US" sz="2400" dirty="0" smtClean="0">
                <a:solidFill>
                  <a:schemeClr val="bg1"/>
                </a:solidFill>
              </a:rPr>
              <a:t>&gt;Determine the threshold for a capital asset</a:t>
            </a:r>
          </a:p>
          <a:p>
            <a:pPr>
              <a:lnSpc>
                <a:spcPct val="90000"/>
              </a:lnSpc>
            </a:pPr>
            <a:endParaRPr lang="en-US" altLang="en-US" sz="2400" dirty="0" smtClean="0">
              <a:solidFill>
                <a:schemeClr val="bg1"/>
              </a:solidFill>
            </a:endParaRPr>
          </a:p>
          <a:p>
            <a:pPr>
              <a:lnSpc>
                <a:spcPct val="90000"/>
              </a:lnSpc>
            </a:pPr>
            <a:r>
              <a:rPr lang="en-US" altLang="en-US" sz="2400" dirty="0" smtClean="0">
                <a:solidFill>
                  <a:schemeClr val="bg1"/>
                </a:solidFill>
              </a:rPr>
              <a:t>&gt;Make a list of assets that meet the </a:t>
            </a:r>
          </a:p>
          <a:p>
            <a:pPr>
              <a:lnSpc>
                <a:spcPct val="90000"/>
              </a:lnSpc>
            </a:pPr>
            <a:r>
              <a:rPr lang="en-US" altLang="en-US" sz="2400" dirty="0" smtClean="0">
                <a:solidFill>
                  <a:schemeClr val="bg1"/>
                </a:solidFill>
              </a:rPr>
              <a:t>definition of a capital asset</a:t>
            </a:r>
          </a:p>
          <a:p>
            <a:pPr>
              <a:lnSpc>
                <a:spcPct val="90000"/>
              </a:lnSpc>
              <a:buFont typeface="Arial" panose="020B0604020202020204" pitchFamily="34" charset="0"/>
              <a:buNone/>
            </a:pPr>
            <a:endParaRPr lang="en-US" altLang="en-US" sz="2400" dirty="0" smtClean="0">
              <a:solidFill>
                <a:schemeClr val="bg1"/>
              </a:solidFill>
            </a:endParaRPr>
          </a:p>
          <a:p>
            <a:pPr>
              <a:lnSpc>
                <a:spcPct val="90000"/>
              </a:lnSpc>
            </a:pPr>
            <a:r>
              <a:rPr lang="en-US" altLang="en-US" sz="2400" dirty="0" smtClean="0">
                <a:solidFill>
                  <a:schemeClr val="bg1"/>
                </a:solidFill>
              </a:rPr>
              <a:t>&gt;When was the asset put in service?</a:t>
            </a:r>
          </a:p>
          <a:p>
            <a:pPr>
              <a:lnSpc>
                <a:spcPct val="90000"/>
              </a:lnSpc>
              <a:buFont typeface="Arial" panose="020B0604020202020204" pitchFamily="34" charset="0"/>
              <a:buNone/>
            </a:pPr>
            <a:endParaRPr lang="en-US" altLang="en-US" sz="2400" dirty="0" smtClean="0">
              <a:solidFill>
                <a:schemeClr val="bg1"/>
              </a:solidFill>
            </a:endParaRPr>
          </a:p>
        </p:txBody>
      </p:sp>
      <p:sp>
        <p:nvSpPr>
          <p:cNvPr id="2" name="TextBox 1"/>
          <p:cNvSpPr txBox="1"/>
          <p:nvPr/>
        </p:nvSpPr>
        <p:spPr>
          <a:xfrm>
            <a:off x="2774022" y="293239"/>
            <a:ext cx="1425390" cy="584775"/>
          </a:xfrm>
          <a:prstGeom prst="rect">
            <a:avLst/>
          </a:prstGeom>
          <a:noFill/>
        </p:spPr>
        <p:txBody>
          <a:bodyPr wrap="none" rtlCol="0">
            <a:spAutoFit/>
          </a:bodyPr>
          <a:lstStyle/>
          <a:p>
            <a:r>
              <a:rPr lang="en-US" sz="3200" dirty="0" smtClean="0">
                <a:solidFill>
                  <a:schemeClr val="bg1"/>
                </a:solidFill>
              </a:rPr>
              <a:t>STEP 1</a:t>
            </a:r>
            <a:endParaRPr lang="en-US" sz="3200" dirty="0">
              <a:solidFill>
                <a:schemeClr val="bg1"/>
              </a:solidFill>
            </a:endParaRPr>
          </a:p>
        </p:txBody>
      </p:sp>
    </p:spTree>
    <p:extLst>
      <p:ext uri="{BB962C8B-B14F-4D97-AF65-F5344CB8AC3E}">
        <p14:creationId xmlns:p14="http://schemas.microsoft.com/office/powerpoint/2010/main" val="187032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10" name="Rectangle 3"/>
          <p:cNvSpPr txBox="1">
            <a:spLocks/>
          </p:cNvSpPr>
          <p:nvPr/>
        </p:nvSpPr>
        <p:spPr>
          <a:xfrm>
            <a:off x="412769" y="415457"/>
            <a:ext cx="8229600" cy="285145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nSpc>
                <a:spcPct val="90000"/>
              </a:lnSpc>
            </a:pPr>
            <a:r>
              <a:rPr lang="en-US" altLang="en-US" sz="2400" dirty="0" smtClean="0">
                <a:solidFill>
                  <a:schemeClr val="bg1"/>
                </a:solidFill>
              </a:rPr>
              <a:t>&gt;What is the life expectancy of the asset?</a:t>
            </a:r>
          </a:p>
          <a:p>
            <a:pPr>
              <a:lnSpc>
                <a:spcPct val="90000"/>
              </a:lnSpc>
              <a:buFont typeface="Arial" panose="020B0604020202020204" pitchFamily="34" charset="0"/>
              <a:buNone/>
            </a:pPr>
            <a:endParaRPr lang="en-US" altLang="en-US" sz="2400" dirty="0" smtClean="0">
              <a:solidFill>
                <a:schemeClr val="bg1"/>
              </a:solidFill>
            </a:endParaRPr>
          </a:p>
          <a:p>
            <a:pPr>
              <a:lnSpc>
                <a:spcPct val="90000"/>
              </a:lnSpc>
            </a:pPr>
            <a:r>
              <a:rPr lang="en-US" altLang="en-US" sz="2400" dirty="0" smtClean="0">
                <a:solidFill>
                  <a:schemeClr val="bg1"/>
                </a:solidFill>
              </a:rPr>
              <a:t>&gt;What is the current replacement value </a:t>
            </a:r>
          </a:p>
          <a:p>
            <a:pPr>
              <a:lnSpc>
                <a:spcPct val="90000"/>
              </a:lnSpc>
            </a:pPr>
            <a:r>
              <a:rPr lang="en-US" altLang="en-US" sz="2400" dirty="0" smtClean="0">
                <a:solidFill>
                  <a:schemeClr val="bg1"/>
                </a:solidFill>
              </a:rPr>
              <a:t>(CRV)?</a:t>
            </a:r>
            <a:endParaRPr lang="en-US" altLang="en-US" sz="2400" dirty="0" smtClean="0">
              <a:solidFill>
                <a:schemeClr val="bg1"/>
              </a:solidFill>
            </a:endParaRPr>
          </a:p>
        </p:txBody>
      </p:sp>
      <p:sp>
        <p:nvSpPr>
          <p:cNvPr id="2" name="TextBox 1"/>
          <p:cNvSpPr txBox="1"/>
          <p:nvPr/>
        </p:nvSpPr>
        <p:spPr>
          <a:xfrm>
            <a:off x="2774022" y="293239"/>
            <a:ext cx="1425390" cy="584775"/>
          </a:xfrm>
          <a:prstGeom prst="rect">
            <a:avLst/>
          </a:prstGeom>
          <a:noFill/>
        </p:spPr>
        <p:txBody>
          <a:bodyPr wrap="none" rtlCol="0">
            <a:spAutoFit/>
          </a:bodyPr>
          <a:lstStyle/>
          <a:p>
            <a:r>
              <a:rPr lang="en-US" sz="3200" dirty="0" smtClean="0">
                <a:solidFill>
                  <a:schemeClr val="bg1"/>
                </a:solidFill>
              </a:rPr>
              <a:t>STEP 1</a:t>
            </a:r>
            <a:endParaRPr lang="en-US" sz="3200" dirty="0">
              <a:solidFill>
                <a:schemeClr val="bg1"/>
              </a:solidFill>
            </a:endParaRPr>
          </a:p>
        </p:txBody>
      </p:sp>
    </p:spTree>
    <p:extLst>
      <p:ext uri="{BB962C8B-B14F-4D97-AF65-F5344CB8AC3E}">
        <p14:creationId xmlns:p14="http://schemas.microsoft.com/office/powerpoint/2010/main" val="25860146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31132" y="1419652"/>
            <a:ext cx="6324600" cy="2053013"/>
          </a:xfrm>
        </p:spPr>
        <p:txBody>
          <a:bodyPr/>
          <a:lstStyle/>
          <a:p>
            <a:pPr algn="l"/>
            <a:r>
              <a:rPr lang="en-US" altLang="en-US" sz="2000" dirty="0" smtClean="0"/>
              <a:t>&gt;Once </a:t>
            </a:r>
            <a:r>
              <a:rPr lang="en-US" altLang="en-US" sz="2000" dirty="0"/>
              <a:t>you have collected all your data you can build your spreadsheet.</a:t>
            </a:r>
            <a:br>
              <a:rPr lang="en-US" altLang="en-US" sz="2000" dirty="0"/>
            </a:b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5" name="TextBox 4"/>
          <p:cNvSpPr txBox="1"/>
          <p:nvPr/>
        </p:nvSpPr>
        <p:spPr>
          <a:xfrm>
            <a:off x="2590079" y="488678"/>
            <a:ext cx="1891865" cy="769441"/>
          </a:xfrm>
          <a:prstGeom prst="rect">
            <a:avLst/>
          </a:prstGeom>
          <a:noFill/>
        </p:spPr>
        <p:txBody>
          <a:bodyPr wrap="none" rtlCol="0">
            <a:spAutoFit/>
          </a:bodyPr>
          <a:lstStyle/>
          <a:p>
            <a:r>
              <a:rPr lang="en-US" sz="4400" dirty="0" smtClean="0">
                <a:solidFill>
                  <a:schemeClr val="bg1"/>
                </a:solidFill>
              </a:rPr>
              <a:t>STEP 2</a:t>
            </a:r>
            <a:endParaRPr lang="en-US" sz="4400" dirty="0">
              <a:solidFill>
                <a:schemeClr val="bg1"/>
              </a:solidFill>
            </a:endParaRPr>
          </a:p>
        </p:txBody>
      </p:sp>
    </p:spTree>
    <p:extLst>
      <p:ext uri="{BB962C8B-B14F-4D97-AF65-F5344CB8AC3E}">
        <p14:creationId xmlns:p14="http://schemas.microsoft.com/office/powerpoint/2010/main" val="887565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3">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25000035"/>
              </p:ext>
            </p:extLst>
          </p:nvPr>
        </p:nvGraphicFramePr>
        <p:xfrm>
          <a:off x="267983" y="226222"/>
          <a:ext cx="6591676" cy="4682689"/>
        </p:xfrm>
        <a:graphic>
          <a:graphicData uri="http://schemas.openxmlformats.org/drawingml/2006/table">
            <a:tbl>
              <a:tblPr/>
              <a:tblGrid>
                <a:gridCol w="677913"/>
                <a:gridCol w="2886265"/>
                <a:gridCol w="493028"/>
                <a:gridCol w="608581"/>
                <a:gridCol w="608581"/>
                <a:gridCol w="608581"/>
                <a:gridCol w="708727"/>
              </a:tblGrid>
              <a:tr h="497536">
                <a:tc>
                  <a:txBody>
                    <a:bodyPr/>
                    <a:lstStyle/>
                    <a:p>
                      <a:pPr algn="ctr" fontAlgn="ctr"/>
                      <a:r>
                        <a:rPr lang="en-US" sz="700" b="1" i="1" u="none" strike="noStrike" dirty="0">
                          <a:solidFill>
                            <a:srgbClr val="FF0000"/>
                          </a:solidFill>
                          <a:latin typeface="Arial"/>
                        </a:rPr>
                        <a:t>Asset</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en-US" sz="700" b="1" i="1" u="none" strike="noStrike" dirty="0">
                          <a:solidFill>
                            <a:srgbClr val="FF0000"/>
                          </a:solidFill>
                          <a:latin typeface="Arial"/>
                        </a:rPr>
                        <a:t>Asset Name</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ctr"/>
                      <a:r>
                        <a:rPr lang="en-US" sz="700" b="1" i="1" u="none" strike="noStrike">
                          <a:solidFill>
                            <a:srgbClr val="FFFFFF"/>
                          </a:solidFill>
                          <a:latin typeface="Arial"/>
                        </a:rPr>
                        <a:t>Date Put in Service</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8000"/>
                    </a:solidFill>
                  </a:tcPr>
                </a:tc>
                <a:tc gridSpan="3">
                  <a:txBody>
                    <a:bodyPr/>
                    <a:lstStyle/>
                    <a:p>
                      <a:pPr algn="ctr" fontAlgn="ctr"/>
                      <a:r>
                        <a:rPr lang="en-US" sz="700" b="1" i="1" u="none" strike="noStrike" dirty="0">
                          <a:solidFill>
                            <a:srgbClr val="FFFFFF"/>
                          </a:solidFill>
                          <a:latin typeface="Arial"/>
                        </a:rPr>
                        <a:t>Life Expectancy in Years</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hMerge="1">
                  <a:txBody>
                    <a:bodyPr/>
                    <a:lstStyle/>
                    <a:p>
                      <a:endParaRPr lang="en-US"/>
                    </a:p>
                  </a:txBody>
                  <a:tcPr/>
                </a:tc>
                <a:tc hMerge="1">
                  <a:txBody>
                    <a:bodyPr/>
                    <a:lstStyle/>
                    <a:p>
                      <a:endParaRPr lang="en-US"/>
                    </a:p>
                  </a:txBody>
                  <a:tcPr/>
                </a:tc>
                <a:tc>
                  <a:txBody>
                    <a:bodyPr/>
                    <a:lstStyle/>
                    <a:p>
                      <a:pPr algn="ctr" fontAlgn="ctr"/>
                      <a:r>
                        <a:rPr lang="en-US" sz="700" b="1" i="1" u="none" strike="noStrike">
                          <a:solidFill>
                            <a:srgbClr val="FFFFFF"/>
                          </a:solidFill>
                          <a:latin typeface="Arial"/>
                        </a:rPr>
                        <a:t>Cost</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FF"/>
                    </a:solidFill>
                  </a:tcPr>
                </a:tc>
              </a:tr>
              <a:tr h="214624">
                <a:tc>
                  <a:txBody>
                    <a:bodyPr/>
                    <a:lstStyle/>
                    <a:p>
                      <a:pPr algn="ctr" fontAlgn="ctr"/>
                      <a:r>
                        <a:rPr lang="en-US" sz="700" b="1" i="1" u="none" strike="noStrike">
                          <a:solidFill>
                            <a:srgbClr val="FF0000"/>
                          </a:solidFill>
                          <a:latin typeface="Arial"/>
                        </a:rPr>
                        <a:t>Number</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en-US" sz="700" b="1" i="1" u="none" strike="noStrike">
                          <a:solidFill>
                            <a:srgbClr val="FF0000"/>
                          </a:solidFill>
                          <a:latin typeface="Arial"/>
                        </a:rPr>
                        <a:t> </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ctr" fontAlgn="ctr"/>
                      <a:r>
                        <a:rPr lang="en-US" sz="700" b="1" i="1" u="none" strike="noStrike">
                          <a:solidFill>
                            <a:srgbClr val="FFFFFF"/>
                          </a:solidFill>
                          <a:latin typeface="Arial"/>
                        </a:rPr>
                        <a:t> </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8000"/>
                    </a:solidFill>
                  </a:tcPr>
                </a:tc>
                <a:tc>
                  <a:txBody>
                    <a:bodyPr/>
                    <a:lstStyle/>
                    <a:p>
                      <a:pPr algn="ctr" fontAlgn="ctr"/>
                      <a:r>
                        <a:rPr lang="en-US" sz="700" b="1" i="1" u="none" strike="noStrike">
                          <a:solidFill>
                            <a:srgbClr val="FFFFFF"/>
                          </a:solidFill>
                          <a:latin typeface="Arial"/>
                        </a:rPr>
                        <a:t>Short</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8000"/>
                    </a:solidFill>
                  </a:tcPr>
                </a:tc>
                <a:tc>
                  <a:txBody>
                    <a:bodyPr/>
                    <a:lstStyle/>
                    <a:p>
                      <a:pPr algn="ctr" fontAlgn="ctr"/>
                      <a:r>
                        <a:rPr lang="en-US" sz="700" b="1" i="1" u="none" strike="noStrike">
                          <a:solidFill>
                            <a:srgbClr val="FFFFFF"/>
                          </a:solidFill>
                          <a:latin typeface="Arial"/>
                        </a:rPr>
                        <a:t>Moderate</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8000"/>
                    </a:solidFill>
                  </a:tcPr>
                </a:tc>
                <a:tc>
                  <a:txBody>
                    <a:bodyPr/>
                    <a:lstStyle/>
                    <a:p>
                      <a:pPr algn="ctr" fontAlgn="ctr"/>
                      <a:r>
                        <a:rPr lang="en-US" sz="700" b="1" i="1" u="none" strike="noStrike">
                          <a:solidFill>
                            <a:srgbClr val="FFFFFF"/>
                          </a:solidFill>
                          <a:latin typeface="Arial"/>
                        </a:rPr>
                        <a:t>Long</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8000"/>
                    </a:solidFill>
                  </a:tcPr>
                </a:tc>
                <a:tc>
                  <a:txBody>
                    <a:bodyPr/>
                    <a:lstStyle/>
                    <a:p>
                      <a:pPr algn="ctr" fontAlgn="t"/>
                      <a:r>
                        <a:rPr lang="en-US" sz="700" b="0" i="0" u="sng" strike="noStrike">
                          <a:solidFill>
                            <a:srgbClr val="FFFFFF"/>
                          </a:solidFill>
                          <a:latin typeface="Arial"/>
                        </a:rPr>
                        <a:t> </a:t>
                      </a:r>
                    </a:p>
                  </a:txBody>
                  <a:tcPr marL="7133" marR="7133" marT="713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00FF"/>
                    </a:solidFill>
                  </a:tcPr>
                </a:tc>
              </a:tr>
              <a:tr h="263401">
                <a:tc>
                  <a:txBody>
                    <a:bodyPr/>
                    <a:lstStyle/>
                    <a:p>
                      <a:pPr algn="ctr" fontAlgn="ctr"/>
                      <a:r>
                        <a:rPr lang="en-US" sz="700" b="0" i="0" u="none" strike="noStrike">
                          <a:solidFill>
                            <a:srgbClr val="000000"/>
                          </a:solidFill>
                          <a:latin typeface="Arial"/>
                        </a:rPr>
                        <a:t> </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1" i="1" u="none" strike="noStrike">
                          <a:solidFill>
                            <a:srgbClr val="FF0000"/>
                          </a:solidFill>
                          <a:latin typeface="Arial"/>
                        </a:rPr>
                        <a:t> </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700" b="1" i="1" u="none" strike="noStrike">
                          <a:solidFill>
                            <a:srgbClr val="FFFFFF"/>
                          </a:solidFill>
                          <a:latin typeface="Arial"/>
                        </a:rPr>
                        <a:t>C</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700" b="1" i="1" u="none" strike="noStrike">
                          <a:solidFill>
                            <a:srgbClr val="FFFFFF"/>
                          </a:solidFill>
                          <a:latin typeface="Arial"/>
                        </a:rPr>
                        <a:t>D</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700" b="1" i="1" u="none" strike="noStrike">
                          <a:solidFill>
                            <a:srgbClr val="FFFFFF"/>
                          </a:solidFill>
                          <a:latin typeface="Arial"/>
                        </a:rPr>
                        <a:t>E</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700" b="1" i="1" u="none" strike="noStrike">
                          <a:solidFill>
                            <a:srgbClr val="FFFFFF"/>
                          </a:solidFill>
                          <a:latin typeface="Arial"/>
                        </a:rPr>
                        <a:t>F</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US" sz="700" b="1" i="1" u="none" strike="noStrike">
                          <a:solidFill>
                            <a:srgbClr val="FFFFFF"/>
                          </a:solidFill>
                          <a:latin typeface="Arial"/>
                        </a:rPr>
                        <a:t>G</a:t>
                      </a:r>
                    </a:p>
                  </a:txBody>
                  <a:tcPr marL="7133" marR="7133" marT="71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FF"/>
                    </a:solidFill>
                  </a:tcPr>
                </a:tc>
              </a:tr>
              <a:tr h="195112">
                <a:tc>
                  <a:txBody>
                    <a:bodyPr/>
                    <a:lstStyle/>
                    <a:p>
                      <a:pPr algn="ctr" fontAlgn="t"/>
                      <a:r>
                        <a:rPr lang="en-US" sz="800" b="0" i="0" u="none" strike="noStrike" dirty="0">
                          <a:solidFill>
                            <a:schemeClr val="bg1"/>
                          </a:solidFill>
                          <a:latin typeface="Arial"/>
                        </a:rPr>
                        <a:t>1.0</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fr-FR" sz="800" b="1" i="0" u="none" strike="noStrike">
                          <a:solidFill>
                            <a:schemeClr val="bg1"/>
                          </a:solidFill>
                          <a:latin typeface="Arial"/>
                        </a:rPr>
                        <a:t>HVAC: Unit 1 (50 Ton WAC Unit)</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700" b="0" i="0" u="none" strike="noStrike">
                          <a:solidFill>
                            <a:schemeClr val="bg1"/>
                          </a:solidFill>
                          <a:latin typeface="Arial"/>
                        </a:rPr>
                        <a:t>1995</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700" b="0" i="0" u="none" strike="noStrike">
                          <a:solidFill>
                            <a:schemeClr val="bg1"/>
                          </a:solidFill>
                          <a:latin typeface="Arial"/>
                        </a:rPr>
                        <a:t>18</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700" b="0" i="0" u="none" strike="noStrike">
                          <a:solidFill>
                            <a:schemeClr val="bg1"/>
                          </a:solidFill>
                          <a:latin typeface="Arial"/>
                        </a:rPr>
                        <a:t>21</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t"/>
                      <a:r>
                        <a:rPr lang="en-US" sz="700" b="0" i="0" u="none" strike="noStrike">
                          <a:solidFill>
                            <a:schemeClr val="bg1"/>
                          </a:solidFill>
                          <a:latin typeface="Arial"/>
                        </a:rPr>
                        <a:t>24</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r>
                        <a:rPr lang="en-US" sz="700" b="0" i="0" u="none" strike="noStrike">
                          <a:solidFill>
                            <a:schemeClr val="bg1"/>
                          </a:solidFill>
                          <a:latin typeface="Arial"/>
                        </a:rPr>
                        <a:t>$75,500 </a:t>
                      </a:r>
                    </a:p>
                  </a:txBody>
                  <a:tcPr marL="7133" marR="7133" marT="7133" marB="0">
                    <a:lnL>
                      <a:noFill/>
                    </a:lnL>
                    <a:lnR>
                      <a:noFill/>
                    </a:lnR>
                    <a:lnT w="12700" cap="flat" cmpd="sng" algn="ctr">
                      <a:solidFill>
                        <a:srgbClr val="000000"/>
                      </a:solidFill>
                      <a:prstDash val="solid"/>
                      <a:round/>
                      <a:headEnd type="none" w="med" len="med"/>
                      <a:tailEnd type="none" w="med" len="med"/>
                    </a:lnT>
                    <a:lnB>
                      <a:noFill/>
                    </a:lnB>
                  </a:tcPr>
                </a:tc>
              </a:tr>
              <a:tr h="195112">
                <a:tc>
                  <a:txBody>
                    <a:bodyPr/>
                    <a:lstStyle/>
                    <a:p>
                      <a:pPr algn="ctr" fontAlgn="t"/>
                      <a:r>
                        <a:rPr lang="en-US" sz="800" b="0" i="0" u="none" strike="noStrike">
                          <a:solidFill>
                            <a:schemeClr val="bg1"/>
                          </a:solidFill>
                          <a:latin typeface="Arial"/>
                        </a:rPr>
                        <a:t>2.0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HVAC: Unit 2 (WAC-North Of Choir)</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21</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$6,500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HVAC: Unit 3 (WAC-North Of Choir)</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21</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$6,500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4.0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HVAC: Unit 4 (WAC-North Of Choir)</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21</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$6,500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5.0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HVAC: Unit 5 (WAC-North Of Choir)</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21</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$6,500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48.0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ROOF: Chapel (8,600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1987</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31</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$19,350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49.0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ROOF: 83 </a:t>
                      </a:r>
                      <a:r>
                        <a:rPr lang="en-US" sz="800" b="1" i="0" u="none" strike="noStrike" dirty="0" err="1">
                          <a:solidFill>
                            <a:schemeClr val="bg1"/>
                          </a:solidFill>
                          <a:latin typeface="Arial"/>
                        </a:rPr>
                        <a:t>Bldg</a:t>
                      </a:r>
                      <a:r>
                        <a:rPr lang="en-US" sz="800" b="1" i="0" u="none" strike="noStrike" dirty="0">
                          <a:solidFill>
                            <a:schemeClr val="bg1"/>
                          </a:solidFill>
                          <a:latin typeface="Arial"/>
                        </a:rPr>
                        <a:t> &amp; Game Rm (8,600 Sq. Ft.)</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2009</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20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$19,350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54.0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WAC:  Main Roof: Standing Seam (Metal) </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1996</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35</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$45,000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55.0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WAC:  West Shed Roof (9,300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$13,320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56.0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WAC:  East Shed Roof (4,700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2008</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10</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$6,737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59.0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Main Lobby Roof A - (4,500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2009</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30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35</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$12,375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60.0</a:t>
                      </a:r>
                    </a:p>
                  </a:txBody>
                  <a:tcPr marL="7133" marR="7133" marT="7133" marB="0">
                    <a:lnL>
                      <a:noFill/>
                    </a:lnL>
                    <a:lnR>
                      <a:noFill/>
                    </a:lnR>
                    <a:lnT>
                      <a:noFill/>
                    </a:lnT>
                    <a:lnB>
                      <a:noFill/>
                    </a:lnB>
                  </a:tcPr>
                </a:tc>
                <a:tc>
                  <a:txBody>
                    <a:bodyPr/>
                    <a:lstStyle/>
                    <a:p>
                      <a:pPr algn="l" fontAlgn="t"/>
                      <a:r>
                        <a:rPr lang="en-US" sz="800" b="1" i="0" u="none" strike="noStrike" dirty="0">
                          <a:solidFill>
                            <a:schemeClr val="bg1"/>
                          </a:solidFill>
                          <a:latin typeface="Arial"/>
                        </a:rPr>
                        <a:t>Main Lobby Roof B - (2,000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1996</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25</a:t>
                      </a:r>
                    </a:p>
                  </a:txBody>
                  <a:tcPr marL="7133" marR="7133" marT="7133" marB="0">
                    <a:lnL>
                      <a:noFill/>
                    </a:lnL>
                    <a:lnR>
                      <a:noFill/>
                    </a:lnR>
                    <a:lnT>
                      <a:noFill/>
                    </a:lnT>
                    <a:lnB>
                      <a:noFill/>
                    </a:lnB>
                  </a:tcPr>
                </a:tc>
                <a:tc>
                  <a:txBody>
                    <a:bodyPr/>
                    <a:lstStyle/>
                    <a:p>
                      <a:pPr algn="r" fontAlgn="t"/>
                      <a:r>
                        <a:rPr lang="en-US" sz="700" b="0" i="0" u="none" strike="noStrike">
                          <a:solidFill>
                            <a:schemeClr val="bg1"/>
                          </a:solidFill>
                          <a:latin typeface="Arial"/>
                        </a:rPr>
                        <a:t>$4,000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61.0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Rubber Roofs (Entrances &amp; Connectors)</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ctr" fontAlgn="t"/>
                      <a:r>
                        <a:rPr lang="en-US" sz="700" b="0" i="0" u="none" strike="noStrike" dirty="0">
                          <a:solidFill>
                            <a:schemeClr val="bg1"/>
                          </a:solidFill>
                          <a:latin typeface="Arial"/>
                        </a:rPr>
                        <a:t>35</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$5,000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62.0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Youth Barn - Bi-rib Roof (4,000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2003</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$8,000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63.0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Mission House Roof</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2003</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$8,000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66.0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North House Roof (3,900 Sq. Ft.)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2009</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35</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$11,200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68.1</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Asphalt - Chapel Parking Lot - ReSurface</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1986</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$31,366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68.2</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Asphalt - Chapel Parking Lot - Seal Coat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2011</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4</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$3,000 </a:t>
                      </a:r>
                    </a:p>
                  </a:txBody>
                  <a:tcPr marL="7133" marR="7133" marT="7133" marB="0">
                    <a:lnL>
                      <a:noFill/>
                    </a:lnL>
                    <a:lnR>
                      <a:noFill/>
                    </a:lnR>
                    <a:lnT>
                      <a:noFill/>
                    </a:lnT>
                    <a:lnB>
                      <a:noFill/>
                    </a:lnB>
                  </a:tcPr>
                </a:tc>
              </a:tr>
              <a:tr h="195112">
                <a:tc>
                  <a:txBody>
                    <a:bodyPr/>
                    <a:lstStyle/>
                    <a:p>
                      <a:pPr algn="ctr" fontAlgn="t"/>
                      <a:r>
                        <a:rPr lang="en-US" sz="800" b="0" i="0" u="none" strike="noStrike">
                          <a:solidFill>
                            <a:schemeClr val="bg1"/>
                          </a:solidFill>
                          <a:latin typeface="Arial"/>
                        </a:rPr>
                        <a:t>70.0</a:t>
                      </a:r>
                    </a:p>
                  </a:txBody>
                  <a:tcPr marL="7133" marR="7133" marT="7133" marB="0">
                    <a:lnL>
                      <a:noFill/>
                    </a:lnL>
                    <a:lnR>
                      <a:noFill/>
                    </a:lnR>
                    <a:lnT>
                      <a:noFill/>
                    </a:lnT>
                    <a:lnB>
                      <a:noFill/>
                    </a:lnB>
                  </a:tcPr>
                </a:tc>
                <a:tc>
                  <a:txBody>
                    <a:bodyPr/>
                    <a:lstStyle/>
                    <a:p>
                      <a:pPr algn="l" fontAlgn="t"/>
                      <a:r>
                        <a:rPr lang="en-US" sz="800" b="1" i="0" u="none" strike="noStrike">
                          <a:solidFill>
                            <a:schemeClr val="bg1"/>
                          </a:solidFill>
                          <a:latin typeface="Arial"/>
                        </a:rPr>
                        <a:t>Asphalt - West Parking Lot</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1997</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20</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25</a:t>
                      </a:r>
                    </a:p>
                  </a:txBody>
                  <a:tcPr marL="7133" marR="7133" marT="7133" marB="0">
                    <a:lnL>
                      <a:noFill/>
                    </a:lnL>
                    <a:lnR>
                      <a:noFill/>
                    </a:lnR>
                    <a:lnT>
                      <a:noFill/>
                    </a:lnT>
                    <a:lnB>
                      <a:noFill/>
                    </a:lnB>
                  </a:tcPr>
                </a:tc>
                <a:tc>
                  <a:txBody>
                    <a:bodyPr/>
                    <a:lstStyle/>
                    <a:p>
                      <a:pPr algn="ctr" fontAlgn="t"/>
                      <a:r>
                        <a:rPr lang="en-US" sz="700" b="0" i="0" u="none" strike="noStrike">
                          <a:solidFill>
                            <a:schemeClr val="bg1"/>
                          </a:solidFill>
                          <a:latin typeface="Arial"/>
                        </a:rPr>
                        <a:t>30</a:t>
                      </a:r>
                    </a:p>
                  </a:txBody>
                  <a:tcPr marL="7133" marR="7133" marT="7133" marB="0">
                    <a:lnL>
                      <a:noFill/>
                    </a:lnL>
                    <a:lnR>
                      <a:noFill/>
                    </a:lnR>
                    <a:lnT>
                      <a:noFill/>
                    </a:lnT>
                    <a:lnB>
                      <a:noFill/>
                    </a:lnB>
                  </a:tcPr>
                </a:tc>
                <a:tc>
                  <a:txBody>
                    <a:bodyPr/>
                    <a:lstStyle/>
                    <a:p>
                      <a:pPr algn="r" fontAlgn="t"/>
                      <a:r>
                        <a:rPr lang="en-US" sz="700" b="0" i="0" u="none" strike="noStrike" dirty="0">
                          <a:solidFill>
                            <a:schemeClr val="bg1"/>
                          </a:solidFill>
                          <a:latin typeface="Arial"/>
                        </a:rPr>
                        <a:t>$162,512 </a:t>
                      </a:r>
                    </a:p>
                  </a:txBody>
                  <a:tcPr marL="7133" marR="7133" marT="7133" marB="0">
                    <a:lnL>
                      <a:noFill/>
                    </a:lnL>
                    <a:lnR>
                      <a:noFill/>
                    </a:lnR>
                    <a:lnT>
                      <a:noFill/>
                    </a:lnT>
                    <a:lnB>
                      <a:noFill/>
                    </a:lnB>
                  </a:tcPr>
                </a:tc>
              </a:tr>
            </a:tbl>
          </a:graphicData>
        </a:graphic>
      </p:graphicFrame>
    </p:spTree>
    <p:extLst>
      <p:ext uri="{BB962C8B-B14F-4D97-AF65-F5344CB8AC3E}">
        <p14:creationId xmlns:p14="http://schemas.microsoft.com/office/powerpoint/2010/main" val="1768483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53" y="564329"/>
            <a:ext cx="5968893" cy="4048018"/>
          </a:xfrm>
          <a:prstGeom prst="rect">
            <a:avLst/>
          </a:prstGeom>
        </p:spPr>
      </p:pic>
    </p:spTree>
    <p:extLst>
      <p:ext uri="{BB962C8B-B14F-4D97-AF65-F5344CB8AC3E}">
        <p14:creationId xmlns:p14="http://schemas.microsoft.com/office/powerpoint/2010/main" val="717804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31132" y="2225521"/>
            <a:ext cx="6324600" cy="1371600"/>
          </a:xfrm>
        </p:spPr>
        <p:txBody>
          <a:bodyPr/>
          <a:lstStyle/>
          <a:p>
            <a:pPr algn="l">
              <a:lnSpc>
                <a:spcPct val="90000"/>
              </a:lnSpc>
            </a:pPr>
            <a:r>
              <a:rPr lang="en-US" altLang="en-US" sz="2000" dirty="0" smtClean="0"/>
              <a:t>&gt;Once </a:t>
            </a:r>
            <a:r>
              <a:rPr lang="en-US" altLang="en-US" sz="2000" dirty="0"/>
              <a:t>you have collected all your data you can build your spreadsheet.</a:t>
            </a:r>
            <a:br>
              <a:rPr lang="en-US" altLang="en-US" sz="2000" dirty="0"/>
            </a:br>
            <a:r>
              <a:rPr lang="en-US" altLang="en-US" sz="2000" dirty="0"/>
              <a:t/>
            </a:r>
            <a:br>
              <a:rPr lang="en-US" altLang="en-US" sz="2000" dirty="0"/>
            </a:br>
            <a:r>
              <a:rPr lang="en-US" altLang="en-US" sz="2000" dirty="0" smtClean="0"/>
              <a:t>&gt;Additional </a:t>
            </a:r>
            <a:r>
              <a:rPr lang="en-US" altLang="en-US" sz="2000" dirty="0"/>
              <a:t>Information needed:</a:t>
            </a:r>
            <a:br>
              <a:rPr lang="en-US" altLang="en-US" sz="2000" dirty="0"/>
            </a:br>
            <a:r>
              <a:rPr lang="en-US" altLang="en-US" sz="2000" dirty="0"/>
              <a:t>Current Capital Reserve Balance</a:t>
            </a:r>
            <a:br>
              <a:rPr lang="en-US" altLang="en-US" sz="2000" dirty="0"/>
            </a:br>
            <a:r>
              <a:rPr lang="en-US" altLang="en-US" sz="2000" dirty="0"/>
              <a:t>Annual Capital Reserve Budget</a:t>
            </a:r>
            <a:br>
              <a:rPr lang="en-US" altLang="en-US" sz="2000" dirty="0"/>
            </a:br>
            <a:r>
              <a:rPr lang="en-US" altLang="en-US" sz="2000" dirty="0"/>
              <a:t/>
            </a:r>
            <a:br>
              <a:rPr lang="en-US" altLang="en-US" sz="2000" dirty="0"/>
            </a:br>
            <a:r>
              <a:rPr lang="en-US" altLang="en-US" sz="2000" dirty="0" smtClean="0"/>
              <a:t>&gt;Now </a:t>
            </a:r>
            <a:r>
              <a:rPr lang="en-US" altLang="en-US" sz="2000" dirty="0"/>
              <a:t>the spreadsheet will prepare a Summary Document (Excel)</a:t>
            </a:r>
            <a:br>
              <a:rPr lang="en-US" altLang="en-US" sz="2000" dirty="0"/>
            </a:b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10" name="TextBox 9"/>
          <p:cNvSpPr txBox="1"/>
          <p:nvPr/>
        </p:nvSpPr>
        <p:spPr>
          <a:xfrm>
            <a:off x="2590079" y="488678"/>
            <a:ext cx="1891865" cy="769441"/>
          </a:xfrm>
          <a:prstGeom prst="rect">
            <a:avLst/>
          </a:prstGeom>
          <a:noFill/>
        </p:spPr>
        <p:txBody>
          <a:bodyPr wrap="none" rtlCol="0">
            <a:spAutoFit/>
          </a:bodyPr>
          <a:lstStyle/>
          <a:p>
            <a:r>
              <a:rPr lang="en-US" sz="4400" dirty="0" smtClean="0">
                <a:solidFill>
                  <a:schemeClr val="bg1"/>
                </a:solidFill>
              </a:rPr>
              <a:t>STEP 2</a:t>
            </a:r>
            <a:endParaRPr lang="en-US" sz="4400" dirty="0">
              <a:solidFill>
                <a:schemeClr val="bg1"/>
              </a:solidFill>
            </a:endParaRPr>
          </a:p>
        </p:txBody>
      </p:sp>
    </p:spTree>
    <p:extLst>
      <p:ext uri="{BB962C8B-B14F-4D97-AF65-F5344CB8AC3E}">
        <p14:creationId xmlns:p14="http://schemas.microsoft.com/office/powerpoint/2010/main" val="2231399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10" name="Rectangle 3"/>
          <p:cNvSpPr txBox="1">
            <a:spLocks/>
          </p:cNvSpPr>
          <p:nvPr/>
        </p:nvSpPr>
        <p:spPr>
          <a:xfrm>
            <a:off x="254128" y="883510"/>
            <a:ext cx="8229600" cy="343605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nSpc>
                <a:spcPct val="90000"/>
              </a:lnSpc>
            </a:pPr>
            <a:r>
              <a:rPr lang="en-US" altLang="en-US" dirty="0">
                <a:solidFill>
                  <a:schemeClr val="bg1"/>
                </a:solidFill>
              </a:rPr>
              <a:t>&gt;</a:t>
            </a:r>
            <a:r>
              <a:rPr lang="en-US" altLang="en-US" dirty="0" smtClean="0">
                <a:solidFill>
                  <a:schemeClr val="bg1"/>
                </a:solidFill>
              </a:rPr>
              <a:t>Review your Cumulative Replacements Costs </a:t>
            </a:r>
          </a:p>
          <a:p>
            <a:pPr>
              <a:lnSpc>
                <a:spcPct val="90000"/>
              </a:lnSpc>
            </a:pPr>
            <a:r>
              <a:rPr lang="en-US" altLang="en-US" dirty="0" smtClean="0">
                <a:solidFill>
                  <a:schemeClr val="bg1"/>
                </a:solidFill>
              </a:rPr>
              <a:t>against your Cumulative Reserves </a:t>
            </a:r>
          </a:p>
          <a:p>
            <a:pPr>
              <a:lnSpc>
                <a:spcPct val="90000"/>
              </a:lnSpc>
            </a:pPr>
            <a:endParaRPr lang="en-US" altLang="en-US" dirty="0" smtClean="0">
              <a:solidFill>
                <a:schemeClr val="bg1"/>
              </a:solidFill>
            </a:endParaRPr>
          </a:p>
          <a:p>
            <a:pPr>
              <a:lnSpc>
                <a:spcPct val="90000"/>
              </a:lnSpc>
            </a:pPr>
            <a:r>
              <a:rPr lang="en-US" altLang="en-US" dirty="0" smtClean="0">
                <a:solidFill>
                  <a:schemeClr val="bg1"/>
                </a:solidFill>
              </a:rPr>
              <a:t>&gt;Review the Documents with your Church Leadership</a:t>
            </a:r>
          </a:p>
          <a:p>
            <a:pPr>
              <a:lnSpc>
                <a:spcPct val="90000"/>
              </a:lnSpc>
            </a:pPr>
            <a:r>
              <a:rPr lang="en-US" altLang="en-US" dirty="0" smtClean="0">
                <a:solidFill>
                  <a:schemeClr val="bg1"/>
                </a:solidFill>
              </a:rPr>
              <a:t> (Staff, Finance Committee, Board, etc.)</a:t>
            </a:r>
          </a:p>
          <a:p>
            <a:pPr lvl="1">
              <a:lnSpc>
                <a:spcPct val="90000"/>
              </a:lnSpc>
              <a:buFont typeface="Arial" panose="020B0604020202020204" pitchFamily="34" charset="0"/>
              <a:buNone/>
            </a:pPr>
            <a:endParaRPr lang="en-US" altLang="en-US" dirty="0" smtClean="0">
              <a:solidFill>
                <a:schemeClr val="bg1"/>
              </a:solidFill>
            </a:endParaRPr>
          </a:p>
          <a:p>
            <a:pPr>
              <a:lnSpc>
                <a:spcPct val="90000"/>
              </a:lnSpc>
            </a:pPr>
            <a:r>
              <a:rPr lang="en-US" altLang="en-US" dirty="0" smtClean="0">
                <a:solidFill>
                  <a:schemeClr val="bg1"/>
                </a:solidFill>
              </a:rPr>
              <a:t>&gt;Determine if any additional funds need to be moved</a:t>
            </a:r>
          </a:p>
          <a:p>
            <a:pPr>
              <a:lnSpc>
                <a:spcPct val="90000"/>
              </a:lnSpc>
            </a:pPr>
            <a:r>
              <a:rPr lang="en-US" altLang="en-US" dirty="0" smtClean="0">
                <a:solidFill>
                  <a:schemeClr val="bg1"/>
                </a:solidFill>
              </a:rPr>
              <a:t> into your Capital Reserves</a:t>
            </a:r>
            <a:endParaRPr lang="en-US" altLang="en-US" dirty="0" smtClean="0">
              <a:solidFill>
                <a:schemeClr val="bg1"/>
              </a:solidFill>
            </a:endParaRPr>
          </a:p>
        </p:txBody>
      </p:sp>
      <p:sp>
        <p:nvSpPr>
          <p:cNvPr id="12" name="TextBox 11"/>
          <p:cNvSpPr txBox="1"/>
          <p:nvPr/>
        </p:nvSpPr>
        <p:spPr>
          <a:xfrm>
            <a:off x="2590079" y="488678"/>
            <a:ext cx="1891865" cy="769441"/>
          </a:xfrm>
          <a:prstGeom prst="rect">
            <a:avLst/>
          </a:prstGeom>
          <a:noFill/>
        </p:spPr>
        <p:txBody>
          <a:bodyPr wrap="none" rtlCol="0">
            <a:spAutoFit/>
          </a:bodyPr>
          <a:lstStyle/>
          <a:p>
            <a:r>
              <a:rPr lang="en-US" sz="4400" dirty="0" smtClean="0">
                <a:solidFill>
                  <a:schemeClr val="bg1"/>
                </a:solidFill>
              </a:rPr>
              <a:t>STEP 3</a:t>
            </a:r>
            <a:endParaRPr lang="en-US" sz="4400" dirty="0">
              <a:solidFill>
                <a:schemeClr val="bg1"/>
              </a:solidFill>
            </a:endParaRPr>
          </a:p>
        </p:txBody>
      </p:sp>
    </p:spTree>
    <p:extLst>
      <p:ext uri="{BB962C8B-B14F-4D97-AF65-F5344CB8AC3E}">
        <p14:creationId xmlns:p14="http://schemas.microsoft.com/office/powerpoint/2010/main" val="10806012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val="688724895"/>
              </p:ext>
            </p:extLst>
          </p:nvPr>
        </p:nvGraphicFramePr>
        <p:xfrm>
          <a:off x="613024" y="445433"/>
          <a:ext cx="6168776" cy="423744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51339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graphicFrame>
        <p:nvGraphicFramePr>
          <p:cNvPr id="10" name="Chart 9"/>
          <p:cNvGraphicFramePr>
            <a:graphicFrameLocks/>
          </p:cNvGraphicFramePr>
          <p:nvPr>
            <p:extLst>
              <p:ext uri="{D42A27DB-BD31-4B8C-83A1-F6EECF244321}">
                <p14:modId xmlns:p14="http://schemas.microsoft.com/office/powerpoint/2010/main" val="1943515366"/>
              </p:ext>
            </p:extLst>
          </p:nvPr>
        </p:nvGraphicFramePr>
        <p:xfrm>
          <a:off x="457200" y="226222"/>
          <a:ext cx="6324600" cy="44773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6924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
        <p:nvSpPr>
          <p:cNvPr id="10" name="Rectangle 3"/>
          <p:cNvSpPr txBox="1">
            <a:spLocks/>
          </p:cNvSpPr>
          <p:nvPr/>
        </p:nvSpPr>
        <p:spPr>
          <a:xfrm>
            <a:off x="176463" y="1032365"/>
            <a:ext cx="7412804" cy="301032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nSpc>
                <a:spcPct val="90000"/>
              </a:lnSpc>
            </a:pPr>
            <a:r>
              <a:rPr lang="en-US" altLang="en-US" dirty="0" smtClean="0">
                <a:solidFill>
                  <a:schemeClr val="bg1"/>
                </a:solidFill>
              </a:rPr>
              <a:t>&gt;Annually review with Leadership the Assets that are scheduled for Replacement</a:t>
            </a:r>
          </a:p>
          <a:p>
            <a:pPr>
              <a:lnSpc>
                <a:spcPct val="90000"/>
              </a:lnSpc>
            </a:pPr>
            <a:endParaRPr lang="en-US" altLang="en-US" dirty="0" smtClean="0">
              <a:solidFill>
                <a:schemeClr val="bg1"/>
              </a:solidFill>
            </a:endParaRPr>
          </a:p>
          <a:p>
            <a:pPr>
              <a:lnSpc>
                <a:spcPct val="90000"/>
              </a:lnSpc>
            </a:pPr>
            <a:r>
              <a:rPr lang="en-US" altLang="en-US" dirty="0" smtClean="0">
                <a:solidFill>
                  <a:schemeClr val="bg1"/>
                </a:solidFill>
              </a:rPr>
              <a:t>&gt;Annually update the spreadsheet with assets that</a:t>
            </a:r>
          </a:p>
          <a:p>
            <a:pPr>
              <a:lnSpc>
                <a:spcPct val="90000"/>
              </a:lnSpc>
            </a:pPr>
            <a:r>
              <a:rPr lang="en-US" altLang="en-US" dirty="0" smtClean="0">
                <a:solidFill>
                  <a:schemeClr val="bg1"/>
                </a:solidFill>
              </a:rPr>
              <a:t>have been replaced or new assets that have been added</a:t>
            </a:r>
          </a:p>
          <a:p>
            <a:pPr lvl="1">
              <a:lnSpc>
                <a:spcPct val="90000"/>
              </a:lnSpc>
              <a:buFont typeface="Arial" panose="020B0604020202020204" pitchFamily="34" charset="0"/>
              <a:buNone/>
            </a:pPr>
            <a:endParaRPr lang="en-US" altLang="en-US" dirty="0" smtClean="0">
              <a:solidFill>
                <a:schemeClr val="bg1"/>
              </a:solidFill>
            </a:endParaRPr>
          </a:p>
          <a:p>
            <a:pPr>
              <a:lnSpc>
                <a:spcPct val="90000"/>
              </a:lnSpc>
            </a:pPr>
            <a:r>
              <a:rPr lang="en-US" altLang="en-US" dirty="0" smtClean="0">
                <a:solidFill>
                  <a:schemeClr val="bg1"/>
                </a:solidFill>
              </a:rPr>
              <a:t>&gt;Annually review your ratio of Cumulative Reserves to Cumulative Replacement Costs</a:t>
            </a:r>
            <a:endParaRPr lang="en-US" altLang="en-US" dirty="0" smtClean="0">
              <a:solidFill>
                <a:schemeClr val="bg1"/>
              </a:solidFill>
            </a:endParaRPr>
          </a:p>
        </p:txBody>
      </p:sp>
      <p:sp>
        <p:nvSpPr>
          <p:cNvPr id="11" name="TextBox 10"/>
          <p:cNvSpPr txBox="1"/>
          <p:nvPr/>
        </p:nvSpPr>
        <p:spPr>
          <a:xfrm>
            <a:off x="2590079" y="488678"/>
            <a:ext cx="1891865" cy="769441"/>
          </a:xfrm>
          <a:prstGeom prst="rect">
            <a:avLst/>
          </a:prstGeom>
          <a:noFill/>
        </p:spPr>
        <p:txBody>
          <a:bodyPr wrap="none" rtlCol="0">
            <a:spAutoFit/>
          </a:bodyPr>
          <a:lstStyle/>
          <a:p>
            <a:r>
              <a:rPr lang="en-US" sz="4400" dirty="0" smtClean="0">
                <a:solidFill>
                  <a:schemeClr val="bg1"/>
                </a:solidFill>
              </a:rPr>
              <a:t>STEP 4</a:t>
            </a:r>
            <a:endParaRPr lang="en-US" sz="4400" dirty="0">
              <a:solidFill>
                <a:schemeClr val="bg1"/>
              </a:solidFill>
            </a:endParaRPr>
          </a:p>
        </p:txBody>
      </p:sp>
    </p:spTree>
    <p:extLst>
      <p:ext uri="{BB962C8B-B14F-4D97-AF65-F5344CB8AC3E}">
        <p14:creationId xmlns:p14="http://schemas.microsoft.com/office/powerpoint/2010/main" val="4237873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r>
              <a:rPr lang="en-US" dirty="0" smtClean="0"/>
              <a:t>How to project </a:t>
            </a:r>
            <a:r>
              <a:rPr lang="en-US" dirty="0" smtClean="0"/>
              <a:t>component costs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27153754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r>
              <a:rPr lang="en-US" sz="8000" dirty="0" smtClean="0"/>
              <a:t>Q &amp; A</a:t>
            </a:r>
            <a:endParaRPr lang="en-US" sz="8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3749429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5" name="Picture 4" descr="Cool_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9045" y="325698"/>
            <a:ext cx="1428750" cy="224407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8" y="128336"/>
            <a:ext cx="6684109" cy="488286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9045" y="2734726"/>
            <a:ext cx="1428750" cy="2276475"/>
          </a:xfrm>
          <a:prstGeom prst="rect">
            <a:avLst/>
          </a:prstGeom>
        </p:spPr>
      </p:pic>
    </p:spTree>
    <p:extLst>
      <p:ext uri="{BB962C8B-B14F-4D97-AF65-F5344CB8AC3E}">
        <p14:creationId xmlns:p14="http://schemas.microsoft.com/office/powerpoint/2010/main" val="16911964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4784514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633971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89" y="950251"/>
            <a:ext cx="7844903" cy="2730782"/>
          </a:xfrm>
          <a:prstGeom prst="rect">
            <a:avLst/>
          </a:prstGeom>
        </p:spPr>
      </p:pic>
    </p:spTree>
    <p:extLst>
      <p:ext uri="{BB962C8B-B14F-4D97-AF65-F5344CB8AC3E}">
        <p14:creationId xmlns:p14="http://schemas.microsoft.com/office/powerpoint/2010/main" val="906707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ctr"/>
            <a:r>
              <a:rPr lang="en-US" dirty="0" smtClean="0"/>
              <a:t>The Real cost of facility ownership</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376102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p:txBody>
          <a:bodyPr/>
          <a:lstStyle/>
          <a:p>
            <a:pPr algn="l"/>
            <a:r>
              <a:rPr lang="en-US" u="sng" dirty="0" smtClean="0"/>
              <a:t>INITIAL COST:</a:t>
            </a:r>
            <a:r>
              <a:rPr lang="en-US" dirty="0" smtClean="0"/>
              <a:t/>
            </a:r>
            <a:br>
              <a:rPr lang="en-US" dirty="0" smtClean="0"/>
            </a:br>
            <a:r>
              <a:rPr lang="en-US" sz="3600" dirty="0"/>
              <a:t>	</a:t>
            </a:r>
            <a:r>
              <a:rPr lang="en-US" sz="3200" dirty="0" smtClean="0"/>
              <a:t>&gt;30,000 SF Facility</a:t>
            </a:r>
            <a:r>
              <a:rPr lang="en-US" sz="3600" dirty="0" smtClean="0"/>
              <a:t/>
            </a:r>
            <a:br>
              <a:rPr lang="en-US" sz="3600" dirty="0" smtClean="0"/>
            </a:br>
            <a:r>
              <a:rPr lang="en-US" sz="3600" dirty="0"/>
              <a:t>	</a:t>
            </a:r>
            <a:r>
              <a:rPr lang="en-US" sz="3200" dirty="0" smtClean="0"/>
              <a:t>&gt;$145/SF </a:t>
            </a:r>
            <a:r>
              <a:rPr lang="en-US" sz="2400" dirty="0" smtClean="0"/>
              <a:t>(building only)</a:t>
            </a:r>
            <a:br>
              <a:rPr lang="en-US" sz="2400" dirty="0" smtClean="0"/>
            </a:br>
            <a:r>
              <a:rPr lang="en-US" sz="2400" dirty="0"/>
              <a:t>	</a:t>
            </a:r>
            <a:r>
              <a:rPr lang="en-US" sz="3200" dirty="0" smtClean="0"/>
              <a:t>&gt;7% design fees</a:t>
            </a:r>
            <a:br>
              <a:rPr lang="en-US" sz="3200" dirty="0" smtClean="0"/>
            </a:br>
            <a:r>
              <a:rPr lang="en-US" sz="3600" dirty="0"/>
              <a:t/>
            </a:r>
            <a:br>
              <a:rPr lang="en-US" sz="3600" dirty="0"/>
            </a:br>
            <a:r>
              <a:rPr lang="en-US" sz="4400" dirty="0" smtClean="0">
                <a:solidFill>
                  <a:srgbClr val="00B050"/>
                </a:solidFill>
              </a:rPr>
              <a:t>$4,654,500.00</a:t>
            </a:r>
            <a:endParaRPr lang="en-US" sz="4400" dirty="0">
              <a:solidFill>
                <a:srgbClr val="00B05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4029441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457200" y="1902538"/>
            <a:ext cx="6324600" cy="1371600"/>
          </a:xfrm>
        </p:spPr>
        <p:txBody>
          <a:bodyPr/>
          <a:lstStyle/>
          <a:p>
            <a:pPr algn="l"/>
            <a:r>
              <a:rPr lang="en-US" u="sng" dirty="0" smtClean="0"/>
              <a:t>Debt:</a:t>
            </a:r>
            <a:r>
              <a:rPr lang="en-US" dirty="0" smtClean="0"/>
              <a:t/>
            </a:r>
            <a:br>
              <a:rPr lang="en-US" dirty="0" smtClean="0"/>
            </a:br>
            <a:r>
              <a:rPr lang="en-US" dirty="0"/>
              <a:t>	</a:t>
            </a:r>
            <a:r>
              <a:rPr lang="en-US" sz="3200" dirty="0" smtClean="0"/>
              <a:t>$3,000,000</a:t>
            </a:r>
            <a:br>
              <a:rPr lang="en-US" sz="3200" dirty="0" smtClean="0"/>
            </a:br>
            <a:r>
              <a:rPr lang="en-US" sz="3200" dirty="0"/>
              <a:t>	</a:t>
            </a:r>
            <a:r>
              <a:rPr lang="en-US" sz="3200" dirty="0" smtClean="0"/>
              <a:t>15 year am.</a:t>
            </a:r>
            <a:br>
              <a:rPr lang="en-US" sz="3200" dirty="0" smtClean="0"/>
            </a:br>
            <a:r>
              <a:rPr lang="en-US" sz="3200" dirty="0"/>
              <a:t>	</a:t>
            </a:r>
            <a:r>
              <a:rPr lang="en-US" sz="3200" dirty="0" smtClean="0"/>
              <a:t>6% interest</a:t>
            </a:r>
            <a:br>
              <a:rPr lang="en-US" sz="3200" dirty="0" smtClean="0"/>
            </a:br>
            <a:r>
              <a:rPr lang="en-US" sz="3200" dirty="0"/>
              <a:t>	</a:t>
            </a:r>
            <a:r>
              <a:rPr lang="en-US" sz="3200" dirty="0" smtClean="0"/>
              <a:t>Payoff in 7 yrs.</a:t>
            </a:r>
            <a:r>
              <a:rPr lang="en-US" dirty="0" smtClean="0"/>
              <a:t/>
            </a:r>
            <a:br>
              <a:rPr lang="en-US" dirty="0" smtClean="0"/>
            </a:br>
            <a:r>
              <a:rPr lang="en-US" dirty="0"/>
              <a:t/>
            </a:r>
            <a:br>
              <a:rPr lang="en-US" dirty="0"/>
            </a:br>
            <a:r>
              <a:rPr lang="en-US" dirty="0" smtClean="0">
                <a:solidFill>
                  <a:srgbClr val="00B050"/>
                </a:solidFill>
              </a:rPr>
              <a:t>$1,100,000.00</a:t>
            </a:r>
            <a:r>
              <a:rPr lang="en-US" dirty="0" smtClean="0"/>
              <a:t/>
            </a:r>
            <a:br>
              <a:rPr lang="en-US" dirty="0" smtClean="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126661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63" y="123440"/>
            <a:ext cx="6833937" cy="4929797"/>
          </a:xfrm>
          <a:prstGeom prst="rect">
            <a:avLst/>
          </a:prstGeom>
        </p:spPr>
      </p:pic>
      <p:sp>
        <p:nvSpPr>
          <p:cNvPr id="4" name="Title 3"/>
          <p:cNvSpPr>
            <a:spLocks noGrp="1"/>
          </p:cNvSpPr>
          <p:nvPr>
            <p:ph type="title"/>
          </p:nvPr>
        </p:nvSpPr>
        <p:spPr>
          <a:xfrm>
            <a:off x="114458" y="1724068"/>
            <a:ext cx="7087365" cy="2582547"/>
          </a:xfrm>
        </p:spPr>
        <p:txBody>
          <a:bodyPr/>
          <a:lstStyle/>
          <a:p>
            <a:pPr algn="l"/>
            <a:r>
              <a:rPr lang="en-US" sz="3600" dirty="0" smtClean="0"/>
              <a:t>Operations - $5.25-$7.50/SF*</a:t>
            </a:r>
            <a:r>
              <a:rPr lang="en-US" sz="3200" dirty="0" smtClean="0"/>
              <a:t/>
            </a:r>
            <a:br>
              <a:rPr lang="en-US" sz="3200" dirty="0" smtClean="0"/>
            </a:br>
            <a:r>
              <a:rPr lang="en-US" sz="3200" dirty="0"/>
              <a:t/>
            </a:r>
            <a:br>
              <a:rPr lang="en-US" sz="3200" dirty="0"/>
            </a:br>
            <a:r>
              <a:rPr lang="en-US" sz="2400" dirty="0" smtClean="0"/>
              <a:t>&gt; Utilities - $1.00 - $1.50</a:t>
            </a:r>
            <a:br>
              <a:rPr lang="en-US" sz="2400" dirty="0" smtClean="0"/>
            </a:br>
            <a:r>
              <a:rPr lang="en-US" sz="2400" dirty="0" smtClean="0"/>
              <a:t>&gt; General Maintenance - $2.50 -3.50</a:t>
            </a:r>
            <a:br>
              <a:rPr lang="en-US" sz="2400" dirty="0" smtClean="0"/>
            </a:br>
            <a:r>
              <a:rPr lang="en-US" sz="2400" dirty="0" smtClean="0"/>
              <a:t>&gt; Janitorial - $1.75 - $2.50</a:t>
            </a:r>
            <a:br>
              <a:rPr lang="en-US" sz="2400" dirty="0" smtClean="0"/>
            </a:br>
            <a:r>
              <a:rPr lang="en-US" sz="2800" dirty="0" smtClean="0"/>
              <a:t/>
            </a:r>
            <a:br>
              <a:rPr lang="en-US" sz="2800" dirty="0" smtClean="0"/>
            </a:br>
            <a:r>
              <a:rPr lang="en-US" sz="2800" dirty="0" smtClean="0"/>
              <a:t/>
            </a:r>
            <a:br>
              <a:rPr lang="en-US" sz="2800" dirty="0" smtClean="0"/>
            </a:br>
            <a:r>
              <a:rPr lang="en-US" sz="1800" dirty="0" smtClean="0"/>
              <a:t>* Does not include managerial staff, </a:t>
            </a:r>
            <a:br>
              <a:rPr lang="en-US" sz="1800" dirty="0" smtClean="0"/>
            </a:br>
            <a:r>
              <a:rPr lang="en-US" sz="1800" dirty="0" smtClean="0"/>
              <a:t>   grounds or insurance</a:t>
            </a:r>
            <a:r>
              <a:rPr lang="en-US" sz="3200" dirty="0"/>
              <a:t/>
            </a:r>
            <a:br>
              <a:rPr lang="en-US" sz="3200" dirty="0"/>
            </a:br>
            <a:r>
              <a:rPr lang="en-US" sz="3200" dirty="0" smtClean="0"/>
              <a:t/>
            </a:r>
            <a:br>
              <a:rPr lang="en-US" sz="3200" dirty="0" smtClean="0"/>
            </a:b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803" y="4254736"/>
            <a:ext cx="2448779" cy="654176"/>
          </a:xfrm>
          <a:prstGeom prst="rect">
            <a:avLst/>
          </a:prstGeom>
        </p:spPr>
      </p:pic>
      <p:pic>
        <p:nvPicPr>
          <p:cNvPr id="7" name="Picture 2" descr="2014 Conference"/>
          <p:cNvPicPr>
            <a:picLocks noChangeAspect="1" noChangeArrowheads="1"/>
          </p:cNvPicPr>
          <p:nvPr/>
        </p:nvPicPr>
        <p:blipFill rotWithShape="1">
          <a:blip r:embed="rId4">
            <a:extLst>
              <a:ext uri="{28A0092B-C50C-407E-A947-70E740481C1C}">
                <a14:useLocalDpi xmlns:a14="http://schemas.microsoft.com/office/drawing/2010/main" val="0"/>
              </a:ext>
            </a:extLst>
          </a:blip>
          <a:srcRect b="17887"/>
          <a:stretch/>
        </p:blipFill>
        <p:spPr bwMode="auto">
          <a:xfrm>
            <a:off x="7062537" y="226222"/>
            <a:ext cx="2022546" cy="1294354"/>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4"/>
          <p:cNvSpPr txBox="1">
            <a:spLocks/>
          </p:cNvSpPr>
          <p:nvPr/>
        </p:nvSpPr>
        <p:spPr>
          <a:xfrm>
            <a:off x="7010400" y="1539720"/>
            <a:ext cx="2208028" cy="13716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algn="ctr"/>
            <a:r>
              <a:rPr lang="en-US" sz="2400" b="1" dirty="0" smtClean="0"/>
              <a:t>Creating</a:t>
            </a:r>
          </a:p>
          <a:p>
            <a:pPr algn="ctr"/>
            <a:r>
              <a:rPr lang="en-US" sz="2400" b="1" dirty="0" smtClean="0"/>
              <a:t>Capital Reserves</a:t>
            </a:r>
            <a:endParaRPr lang="en-US" sz="2400" b="1" dirty="0"/>
          </a:p>
        </p:txBody>
      </p:sp>
      <p:sp>
        <p:nvSpPr>
          <p:cNvPr id="9" name="TextBox 8"/>
          <p:cNvSpPr txBox="1"/>
          <p:nvPr/>
        </p:nvSpPr>
        <p:spPr>
          <a:xfrm>
            <a:off x="7075109" y="3119362"/>
            <a:ext cx="2009974" cy="923330"/>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rPr>
              <a:t>Glenn Wood</a:t>
            </a:r>
          </a:p>
          <a:p>
            <a:pPr marL="285750" indent="-285750">
              <a:buFont typeface="Arial" panose="020B0604020202020204" pitchFamily="34" charset="0"/>
              <a:buChar char="•"/>
            </a:pPr>
            <a:r>
              <a:rPr lang="en-US" b="1" dirty="0" smtClean="0">
                <a:solidFill>
                  <a:schemeClr val="bg1"/>
                </a:solidFill>
              </a:rPr>
              <a:t>Keith Matthews</a:t>
            </a:r>
          </a:p>
          <a:p>
            <a:pPr marL="285750" indent="-285750">
              <a:buFont typeface="Arial" panose="020B0604020202020204" pitchFamily="34" charset="0"/>
              <a:buChar char="•"/>
            </a:pPr>
            <a:r>
              <a:rPr lang="en-US" b="1" dirty="0" smtClean="0">
                <a:solidFill>
                  <a:schemeClr val="bg1"/>
                </a:solidFill>
              </a:rPr>
              <a:t>Tim Cool</a:t>
            </a:r>
            <a:endParaRPr lang="en-US" b="1" dirty="0">
              <a:solidFill>
                <a:schemeClr val="bg1"/>
              </a:solidFill>
            </a:endParaRPr>
          </a:p>
        </p:txBody>
      </p:sp>
    </p:spTree>
    <p:extLst>
      <p:ext uri="{BB962C8B-B14F-4D97-AF65-F5344CB8AC3E}">
        <p14:creationId xmlns:p14="http://schemas.microsoft.com/office/powerpoint/2010/main" val="3883502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2882</TotalTime>
  <Words>1154</Words>
  <Application>Microsoft Office PowerPoint</Application>
  <PresentationFormat>On-screen Show (16:9)</PresentationFormat>
  <Paragraphs>475</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Franklin Gothic Medium</vt:lpstr>
      <vt:lpstr>Wingdings</vt:lpstr>
      <vt:lpstr>Wingdings 2</vt:lpstr>
      <vt:lpstr>Grid</vt:lpstr>
      <vt:lpstr>Creating Capital Reserves</vt:lpstr>
      <vt:lpstr>Who are WE?     Who are you?</vt:lpstr>
      <vt:lpstr>Why are capital reserves important?</vt:lpstr>
      <vt:lpstr>PowerPoint Presentation</vt:lpstr>
      <vt:lpstr>PowerPoint Presentation</vt:lpstr>
      <vt:lpstr>The Real cost of facility ownership</vt:lpstr>
      <vt:lpstr>INITIAL COST:  &gt;30,000 SF Facility  &gt;$145/SF (building only)  &gt;7% design fees  $4,654,500.00</vt:lpstr>
      <vt:lpstr>Debt:  $3,000,000  15 year am.  6% interest  Payoff in 7 yrs.  $1,100,000.00 </vt:lpstr>
      <vt:lpstr>Operations - $5.25-$7.50/SF*  &gt; Utilities - $1.00 - $1.50 &gt; General Maintenance - $2.50 -3.50 &gt; Janitorial - $1.75 - $2.50   * Does not include managerial staff,     grounds or insurance  </vt:lpstr>
      <vt:lpstr>Operations - $5.25-$7.50/SF Capital Reserves-$1-2.00/SF TOTAL: $6.25 - $9.50  ASSUMPTION: $7.00/SF  $210,000.00 Annually</vt:lpstr>
      <vt:lpstr>Assume a 40 year life cycle at 1.5%* annual inflation</vt:lpstr>
      <vt:lpstr>Initial Cost =      $ 4,654,500 Cost of Money = $ 1,100,000 Operations =      $13,440,000 (that is $448/SF…OUCH)</vt:lpstr>
      <vt:lpstr>Total Cost of Ownership</vt:lpstr>
      <vt:lpstr>PowerPoint Presentation</vt:lpstr>
      <vt:lpstr>80% Operations</vt:lpstr>
      <vt:lpstr>The first Capital Reserves Account 2 Kings 12:4-15</vt:lpstr>
      <vt:lpstr>4 Joash said to the priests, “Collect all the money that is brought as sacred offerings to the temple of the Lord—the money collected in the census, the money received from personal vows and the money brought voluntarily to the temple.”</vt:lpstr>
      <vt:lpstr>5 Let every priest receive the money from one of the treasurers, then use it to repair whatever damage is found in the temple.” </vt:lpstr>
      <vt:lpstr> 6 But by the twenty-third year of King Joash the priests still had not repaired the temple. </vt:lpstr>
      <vt:lpstr> 7 Therefore King Joash summoned Jehoiada the priest and the other priests and asked them, “Why aren’t you repairing the damage done to the temple? Take no more money from your treasurers, but hand it over for repairing the temple.”</vt:lpstr>
      <vt:lpstr> 8 The priests agreed that they would not collect any more money from the people and that they would not repair the temple themselves.   PS: The hired people to do it!!! </vt:lpstr>
      <vt:lpstr>BTW…  The Original Facility Managers Were Considered Holy Men  Numbers 3:14-38  Levites were the first Facility Guys </vt:lpstr>
      <vt:lpstr>25 These two clans were responsible to care for the Tabernacle, including the sacred tent with its layers of coverings, the curtain at its entrance,26 the curtains of the courtyard that surrounded the Tabernacle and altar, the curtain at the courtyard entrance, the ropes, and all the equipment related to their use. (NLT)  </vt:lpstr>
      <vt:lpstr> </vt:lpstr>
      <vt:lpstr>Reserves</vt:lpstr>
      <vt:lpstr>capital reserve (noun):   an amount of money that a company or organization keeps in a special account for future needs   Cambridge Business English Dictionary © </vt:lpstr>
      <vt:lpstr>1. Money…Dollars, Green Backs, Currency   2. Special Account…Designated  3. Future…Down the road, not for now</vt:lpstr>
      <vt:lpstr>You are planning for the FUTURE, so you need to establish a SPECIAL ACCOUNT so that you have the money in the future.</vt:lpstr>
      <vt:lpstr> This is NOT a rainy day fund</vt:lpstr>
      <vt:lpstr>Fact:  All Buildings deteriorate at an annual rate of 1-4%</vt:lpstr>
      <vt:lpstr>Fact: You must factor your deterioration rate on the Current Replacement Value (CRV)</vt:lpstr>
      <vt:lpstr>Fact: If you do not keep up with the natural rate of deterioration, the rate can more than double </vt:lpstr>
      <vt:lpstr>GLENN WOOD</vt:lpstr>
      <vt:lpstr>How much is enough?</vt:lpstr>
      <vt:lpstr>PowerPoint Presentation</vt:lpstr>
      <vt:lpstr>PowerPoint Presentation</vt:lpstr>
      <vt:lpstr>PowerPoint Presentation</vt:lpstr>
      <vt:lpstr>&gt;Once you have collected all your data you can build your spreadsheet. </vt:lpstr>
      <vt:lpstr>PowerPoint Presentation</vt:lpstr>
      <vt:lpstr>&gt;Once you have collected all your data you can build your spreadsheet.  &gt;Additional Information needed: Current Capital Reserve Balance Annual Capital Reserve Budget  &gt;Now the spreadsheet will prepare a Summary Document (Excel) </vt:lpstr>
      <vt:lpstr>PowerPoint Presentation</vt:lpstr>
      <vt:lpstr>PowerPoint Presentation</vt:lpstr>
      <vt:lpstr>PowerPoint Presentation</vt:lpstr>
      <vt:lpstr>PowerPoint Presentation</vt:lpstr>
      <vt:lpstr>How to project component costs</vt:lpstr>
      <vt:lpstr>Q &amp; A</vt:lpstr>
      <vt:lpstr>PowerPoint Presentation</vt:lpstr>
      <vt:lpstr>PowerPoint Presentation</vt:lpstr>
      <vt:lpstr>PowerPoint Presentation</vt:lpstr>
    </vt:vector>
  </TitlesOfParts>
  <Company>Visioneering Studios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Cool</dc:creator>
  <cp:lastModifiedBy>Tim Cool</cp:lastModifiedBy>
  <cp:revision>69</cp:revision>
  <dcterms:created xsi:type="dcterms:W3CDTF">2014-01-01T18:32:23Z</dcterms:created>
  <dcterms:modified xsi:type="dcterms:W3CDTF">2014-05-28T19:05:36Z</dcterms:modified>
</cp:coreProperties>
</file>